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8" r:id="rId2"/>
    <p:sldId id="330" r:id="rId3"/>
    <p:sldId id="257" r:id="rId4"/>
    <p:sldId id="270" r:id="rId5"/>
    <p:sldId id="337" r:id="rId6"/>
    <p:sldId id="338" r:id="rId7"/>
    <p:sldId id="339" r:id="rId8"/>
    <p:sldId id="340" r:id="rId9"/>
    <p:sldId id="341" r:id="rId10"/>
    <p:sldId id="348" r:id="rId11"/>
    <p:sldId id="326" r:id="rId12"/>
    <p:sldId id="306" r:id="rId13"/>
    <p:sldId id="329" r:id="rId14"/>
    <p:sldId id="333" r:id="rId15"/>
    <p:sldId id="332" r:id="rId16"/>
    <p:sldId id="331" r:id="rId17"/>
    <p:sldId id="280" r:id="rId18"/>
    <p:sldId id="334" r:id="rId19"/>
    <p:sldId id="281" r:id="rId20"/>
    <p:sldId id="289" r:id="rId21"/>
    <p:sldId id="309" r:id="rId22"/>
    <p:sldId id="275" r:id="rId23"/>
    <p:sldId id="290" r:id="rId24"/>
    <p:sldId id="319" r:id="rId25"/>
    <p:sldId id="269" r:id="rId26"/>
    <p:sldId id="320" r:id="rId27"/>
    <p:sldId id="342" r:id="rId28"/>
    <p:sldId id="312" r:id="rId29"/>
    <p:sldId id="343" r:id="rId30"/>
    <p:sldId id="283" r:id="rId31"/>
    <p:sldId id="314" r:id="rId32"/>
    <p:sldId id="318" r:id="rId33"/>
    <p:sldId id="273" r:id="rId34"/>
    <p:sldId id="285" r:id="rId35"/>
    <p:sldId id="335" r:id="rId36"/>
    <p:sldId id="301" r:id="rId37"/>
    <p:sldId id="321" r:id="rId38"/>
    <p:sldId id="336" r:id="rId39"/>
    <p:sldId id="344" r:id="rId40"/>
    <p:sldId id="276" r:id="rId41"/>
    <p:sldId id="345" r:id="rId42"/>
    <p:sldId id="347" r:id="rId4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3AF9-D402-4684-A33D-4E43DB909CF1}" type="datetimeFigureOut">
              <a:rPr lang="fr-FR" smtClean="0"/>
              <a:t>24/11/2018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4C95F-D9A2-419F-B54C-ED2F433024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394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2166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0" dirty="0" smtClean="0"/>
              <a:t>Créée et animée par Jean-Christophe Georget.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50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de champ de FC cette année, mais la finale </a:t>
            </a:r>
            <a:r>
              <a:rPr lang="fr-FR" baseline="0" dirty="0" err="1" smtClean="0"/>
              <a:t>Equip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18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de champ de FC cette année, mais la finale </a:t>
            </a:r>
            <a:r>
              <a:rPr lang="fr-FR" baseline="0" dirty="0" err="1" smtClean="0"/>
              <a:t>Equip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503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</a:t>
            </a:r>
            <a:r>
              <a:rPr lang="fr-FR" baseline="0" dirty="0" smtClean="0"/>
              <a:t> de champ de FC cette année, mais la finale </a:t>
            </a:r>
            <a:r>
              <a:rPr lang="fr-FR" baseline="0" dirty="0" err="1" smtClean="0"/>
              <a:t>Equip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athlé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4C95F-D9A2-419F-B54C-ED2F4330243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454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1C730-3EA7-4CF3-935F-FC9FD00F60B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178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417BA-6595-4991-BE91-CBA4C868DD8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58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0EDAA-8601-46DE-B117-BA8DA16415E3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07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9FF8C-5CEB-4AE2-B084-76BE5EAD639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52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DDFD5-18ED-4F95-BA7D-812C7B1D1BB6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0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F7F68C-1534-447F-A4DD-1BB11CBE36B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80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1492F-BB3B-4795-B199-81AB8EAC4A8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86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F35EC-AC33-48D8-BCDF-BA8983ABC00C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967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8276D-49C1-48AA-86F1-E2409B30053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367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17915-2273-41F7-9AFF-7BAC6C3F74AE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986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346F2-C541-46E2-9FD9-82848F099F6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74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F34772-EE34-479A-95DC-665C9FF3DDAF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3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Belfort </a:t>
            </a:r>
            <a:r>
              <a:rPr lang="fr-FR" sz="2800" dirty="0" err="1" smtClean="0"/>
              <a:t>Athlé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0608" y="3068960"/>
            <a:ext cx="8229600" cy="2600922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Rapport moral et sportif saison 2017/2018</a:t>
            </a:r>
          </a:p>
          <a:p>
            <a:pPr lvl="1">
              <a:buFont typeface="Wingdings" pitchFamily="2" charset="2"/>
              <a:buChar char="Ø"/>
            </a:pPr>
            <a:endParaRPr lang="fr-FR" sz="10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Rapport financier</a:t>
            </a:r>
          </a:p>
          <a:p>
            <a:pPr marL="457200" lvl="1" indent="0">
              <a:buNone/>
            </a:pPr>
            <a:endParaRPr lang="fr-FR" sz="10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Pot de l’amitié</a:t>
            </a:r>
          </a:p>
        </p:txBody>
      </p:sp>
    </p:spTree>
    <p:extLst>
      <p:ext uri="{BB962C8B-B14F-4D97-AF65-F5344CB8AC3E}">
        <p14:creationId xmlns:p14="http://schemas.microsoft.com/office/powerpoint/2010/main" val="115191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49289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Actions et Partenariats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393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</a:t>
            </a:r>
            <a:r>
              <a:rPr lang="fr-FR" sz="2800" dirty="0" smtClean="0"/>
              <a:t>2018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>Achats </a:t>
            </a:r>
            <a:r>
              <a:rPr lang="fr-FR" sz="2800" dirty="0"/>
              <a:t>Matériels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39695" y="1397620"/>
            <a:ext cx="8229600" cy="190008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Plus de 7000€ d’investissement en 2018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/>
              <a:t>Perches </a:t>
            </a:r>
            <a:r>
              <a:rPr lang="fr-FR" sz="2000" dirty="0" smtClean="0"/>
              <a:t>compétitions, engins de Lancer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2 Tentes </a:t>
            </a:r>
            <a:r>
              <a:rPr lang="fr-FR" sz="2000" dirty="0" err="1" smtClean="0"/>
              <a:t>Vitabri</a:t>
            </a:r>
            <a:r>
              <a:rPr lang="fr-FR" sz="2000" dirty="0" smtClean="0"/>
              <a:t> , 1 Frigo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Complément de matériel pour l’organisation de compétitions.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32" y="3109138"/>
            <a:ext cx="1809882" cy="1382231"/>
          </a:xfrm>
          <a:prstGeom prst="rect">
            <a:avLst/>
          </a:prstGeom>
        </p:spPr>
      </p:pic>
      <p:sp>
        <p:nvSpPr>
          <p:cNvPr id="12" name="Espace réservé du contenu 1"/>
          <p:cNvSpPr txBox="1">
            <a:spLocks/>
          </p:cNvSpPr>
          <p:nvPr/>
        </p:nvSpPr>
        <p:spPr bwMode="auto">
          <a:xfrm>
            <a:off x="-45293" y="5195840"/>
            <a:ext cx="4338041" cy="166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Responsables matériel: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Thierry BOSSEZ et 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François ROUBEAU</a:t>
            </a:r>
            <a:endParaRPr lang="fr-FR" sz="2000" kern="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97" y="4717478"/>
            <a:ext cx="2161287" cy="19516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49" y="3052893"/>
            <a:ext cx="3848637" cy="14384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086" y="3297708"/>
            <a:ext cx="2051655" cy="27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4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Animations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23744" y="1340768"/>
            <a:ext cx="8229600" cy="176453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 </a:t>
            </a:r>
            <a:r>
              <a:rPr lang="fr-FR" sz="2000" dirty="0" smtClean="0"/>
              <a:t>Ateliers d’athlétisme en périscolaire sur les écoles primaires de </a:t>
            </a:r>
            <a:r>
              <a:rPr lang="fr-FR" sz="2000" dirty="0" smtClean="0"/>
              <a:t>Belfort sur </a:t>
            </a:r>
            <a:r>
              <a:rPr lang="fr-FR" sz="2000" dirty="0" smtClean="0"/>
              <a:t>toute l’année scolaire 2018 reconduit en 2019, 2 séances </a:t>
            </a:r>
            <a:r>
              <a:rPr lang="fr-FR" sz="2000" dirty="0" smtClean="0"/>
              <a:t>	par </a:t>
            </a:r>
            <a:r>
              <a:rPr lang="fr-FR" sz="2000" dirty="0" smtClean="0"/>
              <a:t>semaine Hervé Cacheux</a:t>
            </a:r>
          </a:p>
          <a:p>
            <a:pPr marL="457200" lvl="1" indent="0">
              <a:buNone/>
            </a:pPr>
            <a:endParaRPr lang="fr-FR" sz="1200" dirty="0" smtClean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SPORTISSIMO :  Début septembre  ateliers et stand Athlétisme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74" y="3704629"/>
            <a:ext cx="3507952" cy="256842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499" y="3105306"/>
            <a:ext cx="2610885" cy="375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Animations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2309" y="1435275"/>
            <a:ext cx="8229600" cy="1656395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Avec Décathlon </a:t>
            </a:r>
            <a:r>
              <a:rPr lang="fr-FR" sz="2000" dirty="0" err="1" smtClean="0"/>
              <a:t>Bessoncourt</a:t>
            </a:r>
            <a:r>
              <a:rPr lang="fr-FR" sz="2000" dirty="0" smtClean="0"/>
              <a:t>, partenaire important des 10 km de Belfort, 2 animations aux abords du magasin.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Test VMA en Mars avant les 10km de Belfort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Journée Vital SPORT en Septembre destinée aux jeunes, plus de 100 enfants ont participé à notre circuit.</a:t>
            </a:r>
          </a:p>
          <a:p>
            <a:pPr marL="457200" lvl="1" indent="0">
              <a:buNone/>
            </a:pPr>
            <a:endParaRPr lang="fr-FR" sz="1200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0134"/>
            <a:ext cx="2832894" cy="29134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825102"/>
            <a:ext cx="2020808" cy="2093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007" y="3446258"/>
            <a:ext cx="2870902" cy="32673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544" y="3243430"/>
            <a:ext cx="2592288" cy="15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Formation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418296" y="1484784"/>
            <a:ext cx="8229600" cy="4896172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Formations entraineurs</a:t>
            </a:r>
          </a:p>
          <a:p>
            <a:pPr marL="457200" lvl="1" indent="0">
              <a:buNone/>
            </a:pPr>
            <a:endParaRPr lang="fr-FR" sz="1600" dirty="0" smtClean="0"/>
          </a:p>
          <a:p>
            <a:pPr marL="457200" lvl="1" indent="0">
              <a:buNone/>
            </a:pPr>
            <a:r>
              <a:rPr lang="fr-FR" sz="2400" dirty="0" smtClean="0"/>
              <a:t>Une formation FFA sprint/haies en cours </a:t>
            </a:r>
          </a:p>
          <a:p>
            <a:pPr marL="457200" lvl="1" indent="0">
              <a:buNone/>
            </a:pPr>
            <a:r>
              <a:rPr lang="fr-FR" sz="2400" dirty="0" smtClean="0"/>
              <a:t>(Abc + Base athlétique)</a:t>
            </a:r>
            <a:endParaRPr lang="fr-FR" sz="2400" dirty="0"/>
          </a:p>
          <a:p>
            <a:pPr marL="457200" lvl="1" indent="0">
              <a:buNone/>
            </a:pPr>
            <a:r>
              <a:rPr lang="fr-FR" sz="2400" dirty="0" smtClean="0"/>
              <a:t>Frédéric MIGNOT</a:t>
            </a:r>
            <a:endParaRPr lang="fr-FR" sz="2400" dirty="0"/>
          </a:p>
          <a:p>
            <a:pPr marL="457200" lvl="1" indent="0">
              <a:buNone/>
            </a:pPr>
            <a:endParaRPr lang="fr-FR" sz="1800" dirty="0"/>
          </a:p>
          <a:p>
            <a:pPr marL="457200" lvl="1" indent="0">
              <a:buNone/>
            </a:pPr>
            <a:r>
              <a:rPr lang="fr-FR" sz="2400" dirty="0" smtClean="0"/>
              <a:t>1 </a:t>
            </a:r>
            <a:r>
              <a:rPr lang="fr-FR" sz="2400" dirty="0" smtClean="0"/>
              <a:t>Stagiaire </a:t>
            </a:r>
            <a:r>
              <a:rPr lang="fr-FR" sz="2400" dirty="0" smtClean="0"/>
              <a:t>DEUST AGAPSC </a:t>
            </a:r>
          </a:p>
          <a:p>
            <a:pPr marL="457200" lvl="1" indent="0">
              <a:buNone/>
            </a:pPr>
            <a:r>
              <a:rPr lang="fr-FR" sz="2400" dirty="0" smtClean="0"/>
              <a:t>Animation </a:t>
            </a:r>
            <a:r>
              <a:rPr lang="fr-FR" sz="2400" dirty="0"/>
              <a:t>et Gestion des Activités Physiques, Sportives et </a:t>
            </a:r>
            <a:r>
              <a:rPr lang="fr-FR" sz="2400" dirty="0" smtClean="0"/>
              <a:t>Culturelles.</a:t>
            </a:r>
          </a:p>
          <a:p>
            <a:pPr marL="457200" lvl="1" indent="0">
              <a:buNone/>
            </a:pPr>
            <a:r>
              <a:rPr lang="fr-FR" sz="2400" dirty="0"/>
              <a:t>250h sur l’année </a:t>
            </a:r>
            <a:r>
              <a:rPr lang="fr-FR" sz="2400" dirty="0" smtClean="0"/>
              <a:t>scolaire, intervient le Mardi et Jeudi en demi-fond et le mercredi à l’école d’Athlétisme</a:t>
            </a:r>
          </a:p>
          <a:p>
            <a:pPr marL="457200" lvl="1" indent="0">
              <a:buNone/>
            </a:pPr>
            <a:r>
              <a:rPr lang="fr-FR" sz="2400" dirty="0"/>
              <a:t>Pierre </a:t>
            </a:r>
            <a:r>
              <a:rPr lang="fr-FR" sz="2400" dirty="0" smtClean="0"/>
              <a:t>GROSSI</a:t>
            </a:r>
          </a:p>
          <a:p>
            <a:pPr marL="457200" lvl="1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1602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Formation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fficiel Fidal Emilia-Romag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3" y="1991603"/>
            <a:ext cx="7291061" cy="41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8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60413"/>
            <a:ext cx="5904656" cy="1080355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Formation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1"/>
          <p:cNvSpPr>
            <a:spLocks noGrp="1"/>
          </p:cNvSpPr>
          <p:nvPr>
            <p:ph idx="1"/>
          </p:nvPr>
        </p:nvSpPr>
        <p:spPr>
          <a:xfrm>
            <a:off x="418296" y="1484784"/>
            <a:ext cx="8229600" cy="4896172"/>
          </a:xfrm>
        </p:spPr>
        <p:txBody>
          <a:bodyPr/>
          <a:lstStyle/>
          <a:p>
            <a:pPr marL="457200" lvl="1" indent="0">
              <a:buNone/>
            </a:pPr>
            <a:endParaRPr lang="fr-FR" sz="1000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Formations officiels</a:t>
            </a:r>
          </a:p>
          <a:p>
            <a:pPr marL="457200" lvl="1" indent="0">
              <a:buNone/>
            </a:pPr>
            <a:r>
              <a:rPr lang="fr-FR" sz="2400" dirty="0" smtClean="0"/>
              <a:t>Principalement formation de  quelques jeunes juges en 2018.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Nous avons besoin de renforcer ce domaine.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Appel </a:t>
            </a:r>
            <a:r>
              <a:rPr lang="fr-FR" sz="2400" dirty="0"/>
              <a:t>à candidatures pour </a:t>
            </a:r>
            <a:r>
              <a:rPr lang="fr-FR" sz="2400" dirty="0" smtClean="0"/>
              <a:t>2019, officiels et jeunes juges. </a:t>
            </a:r>
          </a:p>
          <a:p>
            <a:pPr marL="457200" lvl="1" indent="0">
              <a:buNone/>
            </a:pPr>
            <a:r>
              <a:rPr lang="fr-FR" sz="2400" dirty="0" smtClean="0"/>
              <a:t> Par </a:t>
            </a:r>
            <a:r>
              <a:rPr lang="fr-FR" sz="2400" dirty="0" smtClean="0"/>
              <a:t>le mail </a:t>
            </a:r>
            <a:r>
              <a:rPr lang="fr-FR" sz="2400" dirty="0" smtClean="0"/>
              <a:t>club: </a:t>
            </a:r>
            <a:r>
              <a:rPr lang="fr-FR" sz="2400" dirty="0" smtClean="0"/>
              <a:t>c</a:t>
            </a:r>
            <a:r>
              <a:rPr lang="fr-FR" sz="2400" dirty="0" smtClean="0"/>
              <a:t>ontact@belfort-athle.com</a:t>
            </a:r>
            <a:endParaRPr lang="fr-FR" sz="2400" dirty="0" smtClean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56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452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Entrainement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309494"/>
            <a:ext cx="8229600" cy="492781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 de l’entrainement des 8-12 ans.</a:t>
            </a:r>
          </a:p>
          <a:p>
            <a:pPr marL="457200" lvl="1" indent="0">
              <a:buNone/>
            </a:pPr>
            <a:r>
              <a:rPr lang="fr-FR" sz="2400" dirty="0" smtClean="0"/>
              <a:t>Responsable: Jean-Louis HACQUARD</a:t>
            </a:r>
          </a:p>
          <a:p>
            <a:pPr marL="457200" lvl="1" indent="0">
              <a:buNone/>
            </a:pPr>
            <a:r>
              <a:rPr lang="fr-FR" sz="2400" dirty="0" smtClean="0"/>
              <a:t>Mercredi: 16h30 à 18h </a:t>
            </a:r>
          </a:p>
          <a:p>
            <a:pPr marL="457200" lvl="1" indent="0">
              <a:buNone/>
            </a:pPr>
            <a:r>
              <a:rPr lang="fr-FR" sz="2400" dirty="0" smtClean="0"/>
              <a:t>4 Animateurs  aidés par quelques jeunes athlètes.</a:t>
            </a:r>
          </a:p>
          <a:p>
            <a:pPr marL="457200" lvl="1" indent="0">
              <a:buNone/>
            </a:pPr>
            <a:r>
              <a:rPr lang="fr-FR" sz="2400" dirty="0" smtClean="0"/>
              <a:t>50 jeunes athlètes présents à chaque séance.</a:t>
            </a:r>
          </a:p>
          <a:p>
            <a:pPr marL="457200" lvl="1" indent="0">
              <a:buNone/>
            </a:pPr>
            <a:r>
              <a:rPr lang="fr-FR" sz="2400" dirty="0" smtClean="0"/>
              <a:t>Fonctionnement en ateliers, courses sauts </a:t>
            </a:r>
            <a:r>
              <a:rPr lang="fr-FR" sz="2400" dirty="0" smtClean="0"/>
              <a:t>lancers. </a:t>
            </a:r>
            <a:endParaRPr lang="fr-FR" sz="2400" dirty="0" smtClean="0"/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 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070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45268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Entrainement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7544" y="1309494"/>
            <a:ext cx="8229600" cy="492781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Organisation de l’entrainement  12-16 ans</a:t>
            </a:r>
          </a:p>
          <a:p>
            <a:pPr marL="457200" lvl="1" indent="0">
              <a:buNone/>
            </a:pPr>
            <a:r>
              <a:rPr lang="pt-BR" sz="2400" dirty="0"/>
              <a:t>Mardi et Jeudi 18h - </a:t>
            </a:r>
            <a:r>
              <a:rPr lang="pt-BR" sz="2400" dirty="0" smtClean="0"/>
              <a:t>19h</a:t>
            </a:r>
            <a:r>
              <a:rPr lang="fr-FR" sz="2400" dirty="0" smtClean="0"/>
              <a:t>30</a:t>
            </a:r>
          </a:p>
          <a:p>
            <a:pPr marL="457200" lvl="1" indent="0">
              <a:buNone/>
            </a:pPr>
            <a:endParaRPr lang="fr-FR" sz="2400" dirty="0"/>
          </a:p>
          <a:p>
            <a:pPr marL="457200" lvl="1" indent="0">
              <a:buNone/>
            </a:pPr>
            <a:r>
              <a:rPr lang="fr-FR" sz="2400" dirty="0" smtClean="0"/>
              <a:t>Structuré par groupes avec un entraineur référent pour chaque athlète, en fonction des </a:t>
            </a:r>
            <a:r>
              <a:rPr lang="fr-FR" sz="2400" dirty="0" smtClean="0"/>
              <a:t>spécialités, </a:t>
            </a:r>
            <a:r>
              <a:rPr lang="fr-FR" sz="2400" dirty="0" smtClean="0"/>
              <a:t>âges et niveaux.</a:t>
            </a:r>
          </a:p>
          <a:p>
            <a:pPr marL="457200" lvl="1" indent="0">
              <a:buNone/>
            </a:pPr>
            <a:r>
              <a:rPr lang="fr-FR" sz="2400" dirty="0" smtClean="0"/>
              <a:t>Echanges concertés entre les groupes pour la polyvalence.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 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2098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Actions: Entrainement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06" y="1525518"/>
            <a:ext cx="8229600" cy="456730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L’entrainement  par groupe de spécialités. Mardi et Jeudi 18h - 20h et autres créneaux suivant les groupes.</a:t>
            </a:r>
          </a:p>
          <a:p>
            <a:pPr lvl="1">
              <a:buFont typeface="Wingdings" pitchFamily="2" charset="2"/>
              <a:buChar char="Ø"/>
            </a:pPr>
            <a:endParaRPr lang="fr-FR" sz="1400" dirty="0"/>
          </a:p>
          <a:p>
            <a:pPr marL="457200" lvl="1" indent="0">
              <a:buNone/>
            </a:pPr>
            <a:r>
              <a:rPr lang="fr-FR" sz="2000" dirty="0" smtClean="0"/>
              <a:t>SPRINT / HAIES : Frédéric MIGNOT </a:t>
            </a:r>
          </a:p>
          <a:p>
            <a:pPr marL="457200" lvl="1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LANCERS : Patrick ENEE</a:t>
            </a:r>
          </a:p>
          <a:p>
            <a:pPr marL="457200" lvl="1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HAUTEUR:  Jean-Christophe GEORGET / Elisabeth LORGE</a:t>
            </a:r>
            <a:endParaRPr lang="fr-FR" sz="2000" dirty="0"/>
          </a:p>
          <a:p>
            <a:pPr marL="457200" lvl="1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LONGUEUR/TRIPLE: Hervé CACHEUX</a:t>
            </a:r>
          </a:p>
          <a:p>
            <a:pPr marL="457200" lvl="1" indent="0">
              <a:buNone/>
            </a:pPr>
            <a:endParaRPr lang="fr-FR" sz="2000" dirty="0"/>
          </a:p>
          <a:p>
            <a:pPr marL="457200" lvl="1" indent="0">
              <a:buNone/>
            </a:pPr>
            <a:r>
              <a:rPr lang="fr-FR" sz="2000" dirty="0" smtClean="0"/>
              <a:t>PERCHE: Boris CUENOT</a:t>
            </a:r>
          </a:p>
        </p:txBody>
      </p:sp>
    </p:spTree>
    <p:extLst>
      <p:ext uri="{BB962C8B-B14F-4D97-AF65-F5344CB8AC3E}">
        <p14:creationId xmlns:p14="http://schemas.microsoft.com/office/powerpoint/2010/main" val="58250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192862"/>
            <a:ext cx="4752528" cy="523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/>
              <a:t>Les Actions: Entrainement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806" y="1340768"/>
            <a:ext cx="8229600" cy="4752057"/>
          </a:xfrm>
        </p:spPr>
        <p:txBody>
          <a:bodyPr/>
          <a:lstStyle/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DEMI-FOND, FOND,  Running</a:t>
            </a:r>
          </a:p>
          <a:p>
            <a:pPr marL="457200" lvl="1" indent="0">
              <a:buNone/>
            </a:pPr>
            <a:r>
              <a:rPr lang="pt-BR" sz="2400" dirty="0"/>
              <a:t>Mardi et Jeudi 18h - </a:t>
            </a:r>
            <a:r>
              <a:rPr lang="pt-BR" sz="2400" dirty="0" smtClean="0"/>
              <a:t>20h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Adultes Running 10km au Marathon : </a:t>
            </a:r>
          </a:p>
          <a:p>
            <a:pPr marL="457200" lvl="1" indent="0">
              <a:buNone/>
            </a:pPr>
            <a:r>
              <a:rPr lang="fr-FR" sz="2400" dirty="0" smtClean="0"/>
              <a:t>Daniel GAUER et Stéphanie CHAUVIN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Jeunes et piste : Pascal SIMON et Pierre GROSSI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4771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 </a:t>
            </a:r>
            <a:r>
              <a:rPr lang="fr-FR" sz="2800" dirty="0" smtClean="0"/>
              <a:t>Partenariats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5" y="188640"/>
            <a:ext cx="1367218" cy="100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space réservé du contenu 1"/>
          <p:cNvSpPr txBox="1">
            <a:spLocks/>
          </p:cNvSpPr>
          <p:nvPr/>
        </p:nvSpPr>
        <p:spPr bwMode="auto">
          <a:xfrm>
            <a:off x="252455" y="1493602"/>
            <a:ext cx="8229600" cy="1359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400" kern="0" dirty="0" smtClean="0"/>
              <a:t>Section athlétisme du </a:t>
            </a:r>
            <a:r>
              <a:rPr lang="fr-FR" sz="2400" kern="0" dirty="0"/>
              <a:t>collège </a:t>
            </a:r>
            <a:r>
              <a:rPr lang="fr-FR" sz="2400" kern="0" dirty="0" smtClean="0"/>
              <a:t>Châteaudun:</a:t>
            </a:r>
          </a:p>
          <a:p>
            <a:pPr marL="457200" lvl="1" indent="0">
              <a:buFontTx/>
              <a:buNone/>
            </a:pPr>
            <a:r>
              <a:rPr lang="fr-FR" sz="2400" kern="0" dirty="0" smtClean="0"/>
              <a:t>Réduction sur le prix de la cotisation pour inciter les élèves à nous rejoindre.</a:t>
            </a:r>
          </a:p>
        </p:txBody>
      </p:sp>
      <p:sp>
        <p:nvSpPr>
          <p:cNvPr id="13" name="Espace réservé du contenu 1"/>
          <p:cNvSpPr txBox="1">
            <a:spLocks/>
          </p:cNvSpPr>
          <p:nvPr/>
        </p:nvSpPr>
        <p:spPr bwMode="auto">
          <a:xfrm>
            <a:off x="363003" y="4581128"/>
            <a:ext cx="8302543" cy="792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400" kern="0" dirty="0" smtClean="0"/>
              <a:t>Renouvellement  de la réduction carte jeune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328215" y="3123729"/>
            <a:ext cx="8229600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400" kern="0" dirty="0" smtClean="0"/>
              <a:t>Renouvellement avec l’UTBM: réduction sur le prix de la cotisation, en échange de promo sur notre activité</a:t>
            </a:r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 bwMode="auto">
          <a:xfrm>
            <a:off x="390877" y="5588633"/>
            <a:ext cx="8302543" cy="792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400" kern="0" dirty="0" smtClean="0"/>
              <a:t>Renouvellement  de L’affiliation FFH</a:t>
            </a:r>
          </a:p>
        </p:txBody>
      </p:sp>
    </p:spTree>
    <p:extLst>
      <p:ext uri="{BB962C8B-B14F-4D97-AF65-F5344CB8AC3E}">
        <p14:creationId xmlns:p14="http://schemas.microsoft.com/office/powerpoint/2010/main" val="29573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9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08012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/>
              <a:t>AG </a:t>
            </a:r>
            <a:r>
              <a:rPr lang="fr-FR" sz="2800" dirty="0" smtClean="0"/>
              <a:t>2018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>Partenariat section Athlétisme Courbet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284984"/>
            <a:ext cx="3888432" cy="2295804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223336" y="1287477"/>
            <a:ext cx="8597136" cy="25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000" u="sng" kern="0" dirty="0" smtClean="0"/>
              <a:t>Bilan saison 2018</a:t>
            </a:r>
            <a:r>
              <a:rPr lang="fr-FR" sz="2000" kern="0" dirty="0" smtClean="0"/>
              <a:t>:	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kern="0" dirty="0" smtClean="0"/>
              <a:t>Championnats </a:t>
            </a:r>
            <a:r>
              <a:rPr lang="fr-FR" sz="2000" kern="0" dirty="0"/>
              <a:t>de </a:t>
            </a:r>
            <a:r>
              <a:rPr lang="fr-FR" sz="2000" kern="0" dirty="0" smtClean="0"/>
              <a:t>France UNSS </a:t>
            </a:r>
            <a:r>
              <a:rPr lang="fr-FR" sz="2000" kern="0" dirty="0"/>
              <a:t>à Compiègne fin mai 2018  </a:t>
            </a:r>
            <a:endParaRPr lang="fr-FR" sz="2000" kern="0" dirty="0" smtClean="0"/>
          </a:p>
          <a:p>
            <a:pPr marL="457200" lvl="1" indent="0">
              <a:buNone/>
            </a:pPr>
            <a:r>
              <a:rPr lang="fr-FR" sz="2000" kern="0" dirty="0" smtClean="0"/>
              <a:t>12</a:t>
            </a:r>
            <a:r>
              <a:rPr lang="fr-FR" sz="2000" kern="0" baseline="30000" dirty="0" smtClean="0"/>
              <a:t>e</a:t>
            </a:r>
            <a:r>
              <a:rPr lang="fr-FR" sz="2000" kern="0" dirty="0" smtClean="0"/>
              <a:t> en équipe mixte </a:t>
            </a:r>
          </a:p>
          <a:p>
            <a:pPr marL="457200" lvl="1" indent="0">
              <a:buNone/>
            </a:pPr>
            <a:r>
              <a:rPr lang="fr-FR" sz="2000" kern="0" dirty="0" smtClean="0"/>
              <a:t>Maëlle </a:t>
            </a:r>
            <a:r>
              <a:rPr lang="fr-FR" sz="2000" kern="0" dirty="0"/>
              <a:t>HUMBERT, </a:t>
            </a:r>
            <a:r>
              <a:rPr lang="fr-FR" sz="2000" kern="0" dirty="0" err="1"/>
              <a:t>Rayan</a:t>
            </a:r>
            <a:r>
              <a:rPr lang="fr-FR" sz="2000" kern="0" dirty="0"/>
              <a:t> ELAYACHI, Paul PRIEUR, Mathilde AYBAR, </a:t>
            </a:r>
            <a:r>
              <a:rPr lang="fr-FR" sz="2000" kern="0" dirty="0" err="1"/>
              <a:t>Ayman</a:t>
            </a:r>
            <a:r>
              <a:rPr lang="fr-FR" sz="2000" kern="0" dirty="0"/>
              <a:t> DAOUA et Tom ROCHET </a:t>
            </a:r>
            <a:r>
              <a:rPr lang="fr-FR" sz="2000" kern="0" dirty="0" smtClean="0"/>
              <a:t>. </a:t>
            </a:r>
          </a:p>
          <a:p>
            <a:pPr marL="457200" lvl="1" indent="0">
              <a:buNone/>
            </a:pPr>
            <a:endParaRPr lang="fr-FR" sz="2000" kern="0" dirty="0" smtClean="0"/>
          </a:p>
          <a:p>
            <a:pPr marL="457200" lvl="1" indent="0">
              <a:buNone/>
            </a:pPr>
            <a:r>
              <a:rPr lang="fr-FR" sz="2000" kern="0" dirty="0" smtClean="0"/>
              <a:t>6 Jeunes officiels.</a:t>
            </a:r>
          </a:p>
          <a:p>
            <a:pPr lvl="1">
              <a:buFont typeface="Wingdings" pitchFamily="2" charset="2"/>
              <a:buChar char="Ø"/>
            </a:pPr>
            <a:endParaRPr lang="fr-FR" sz="2400" b="1" kern="0" dirty="0" smtClean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-266120" y="4293096"/>
            <a:ext cx="47880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000" u="sng" kern="0" dirty="0" smtClean="0"/>
              <a:t>Partenariat:</a:t>
            </a:r>
            <a:r>
              <a:rPr lang="fr-FR" sz="2000" kern="0" dirty="0" smtClean="0"/>
              <a:t>	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kern="0" dirty="0" smtClean="0"/>
              <a:t>Entrainement  </a:t>
            </a:r>
            <a:r>
              <a:rPr lang="fr-FR" sz="2000" kern="0" dirty="0" smtClean="0"/>
              <a:t>en complémentarité pour les </a:t>
            </a:r>
            <a:r>
              <a:rPr lang="fr-FR" sz="2000" kern="0" dirty="0" smtClean="0"/>
              <a:t>athlète </a:t>
            </a:r>
            <a:r>
              <a:rPr lang="fr-FR" sz="2000" kern="0" dirty="0" smtClean="0"/>
              <a:t>licenciés </a:t>
            </a:r>
            <a:r>
              <a:rPr lang="fr-FR" sz="2000" kern="0" dirty="0" smtClean="0"/>
              <a:t>MBA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kern="0" dirty="0" smtClean="0"/>
              <a:t>Intervention entraineurs, partage matériel.</a:t>
            </a:r>
            <a:r>
              <a:rPr lang="fr-FR" sz="2000" kern="0" dirty="0" smtClean="0"/>
              <a:t> </a:t>
            </a:r>
            <a:endParaRPr lang="fr-FR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42659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0026" y="7152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Partenariat: l’Illuminée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9" y="0"/>
            <a:ext cx="1511285" cy="111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75130" y="5884461"/>
            <a:ext cx="8545342" cy="747865"/>
          </a:xfrm>
        </p:spPr>
        <p:txBody>
          <a:bodyPr/>
          <a:lstStyle/>
          <a:p>
            <a:pPr marL="457200" lvl="1" indent="0">
              <a:buNone/>
            </a:pPr>
            <a:endParaRPr lang="fr-FR" sz="1100" dirty="0" smtClean="0"/>
          </a:p>
          <a:p>
            <a:pPr marL="457200" lvl="1" indent="0">
              <a:buNone/>
            </a:pPr>
            <a:r>
              <a:rPr lang="fr-FR" sz="2000" dirty="0" smtClean="0"/>
              <a:t>Besoin </a:t>
            </a:r>
            <a:r>
              <a:rPr lang="fr-FR" sz="2000" dirty="0" smtClean="0"/>
              <a:t>de  30 bénévoles </a:t>
            </a:r>
            <a:r>
              <a:rPr lang="fr-FR" sz="2000" dirty="0" smtClean="0"/>
              <a:t>: 15/12 de </a:t>
            </a:r>
            <a:r>
              <a:rPr lang="fr-FR" sz="2000" dirty="0" smtClean="0"/>
              <a:t>18h00 à 21h.</a:t>
            </a:r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703325" y="1113355"/>
            <a:ext cx="7920880" cy="93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16 Décembre 2017, succès de la 3</a:t>
            </a:r>
            <a:r>
              <a:rPr lang="fr-FR" sz="2000" kern="0" baseline="30000" dirty="0" smtClean="0"/>
              <a:t>e</a:t>
            </a:r>
            <a:r>
              <a:rPr lang="fr-FR" sz="2000" kern="0" dirty="0" smtClean="0"/>
              <a:t> édition de l’Illuminée,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 Co-organisation Territoire Sport Nature / </a:t>
            </a:r>
            <a:r>
              <a:rPr lang="fr-FR" sz="2000" kern="0" dirty="0"/>
              <a:t>Belfort-</a:t>
            </a:r>
            <a:r>
              <a:rPr lang="fr-FR" sz="2000" kern="0" dirty="0" err="1"/>
              <a:t>Athlé</a:t>
            </a:r>
            <a:endParaRPr lang="fr-FR" sz="2000" kern="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90" y="1916832"/>
            <a:ext cx="5007347" cy="299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5947314" y="2486513"/>
            <a:ext cx="2646738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Partenariat reconduit pour 2018:</a:t>
            </a:r>
          </a:p>
          <a:p>
            <a:pPr marL="457200" lvl="1" indent="0">
              <a:buFontTx/>
              <a:buNone/>
            </a:pPr>
            <a:endParaRPr lang="fr-FR" sz="2400" kern="0" dirty="0" smtClean="0"/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 bwMode="auto">
          <a:xfrm>
            <a:off x="114870" y="4944468"/>
            <a:ext cx="5033193" cy="119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Cette année pas de chrono ni classement ! 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Limite monte à 1000 participants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61" y="3512086"/>
            <a:ext cx="3602780" cy="17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0026" y="7152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Partenariat: Comité des </a:t>
            </a:r>
            <a:r>
              <a:rPr lang="fr-FR" sz="2800" dirty="0" smtClean="0"/>
              <a:t>fêtes</a:t>
            </a:r>
            <a:endParaRPr lang="fr-FR" sz="2800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59" y="0"/>
            <a:ext cx="1511285" cy="111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703325" y="1113356"/>
            <a:ext cx="7920880" cy="57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endParaRPr lang="fr-FR" sz="2000" kern="0" dirty="0" smtClean="0"/>
          </a:p>
          <a:p>
            <a:pPr marL="457200" lvl="1" indent="0">
              <a:buFontTx/>
              <a:buNone/>
            </a:pPr>
            <a:r>
              <a:rPr lang="fr-FR" sz="2000" kern="0" dirty="0" smtClean="0"/>
              <a:t>01 Septembre 2018, Course des Filles et Garçons de café</a:t>
            </a:r>
          </a:p>
          <a:p>
            <a:pPr marL="457200" lvl="1" indent="0">
              <a:buFontTx/>
              <a:buNone/>
            </a:pPr>
            <a:endParaRPr lang="fr-FR" sz="2400" kern="0" dirty="0" smtClean="0"/>
          </a:p>
        </p:txBody>
      </p:sp>
      <p:sp>
        <p:nvSpPr>
          <p:cNvPr id="11" name="Espace réservé du contenu 1"/>
          <p:cNvSpPr txBox="1">
            <a:spLocks/>
          </p:cNvSpPr>
          <p:nvPr/>
        </p:nvSpPr>
        <p:spPr bwMode="auto">
          <a:xfrm>
            <a:off x="65456" y="4693266"/>
            <a:ext cx="3570439" cy="190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Prestation Belfort-</a:t>
            </a:r>
            <a:r>
              <a:rPr lang="fr-FR" sz="2000" kern="0" dirty="0" err="1" smtClean="0"/>
              <a:t>Athlé</a:t>
            </a:r>
            <a:r>
              <a:rPr lang="fr-FR" sz="2000" kern="0" dirty="0" smtClean="0"/>
              <a:t>: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Chronométrage  et classement .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Conseils</a:t>
            </a:r>
            <a:r>
              <a:rPr lang="fr-FR" sz="2000" kern="0" dirty="0"/>
              <a:t> </a:t>
            </a:r>
            <a:r>
              <a:rPr lang="fr-FR" sz="2000" kern="0" dirty="0" smtClean="0"/>
              <a:t>organisation.</a:t>
            </a:r>
          </a:p>
          <a:p>
            <a:pPr marL="457200" lvl="1" indent="0">
              <a:buFontTx/>
              <a:buNone/>
            </a:pPr>
            <a:r>
              <a:rPr lang="fr-FR" sz="2000" kern="0" dirty="0" smtClean="0"/>
              <a:t>8 signaleurs.</a:t>
            </a:r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 bwMode="auto">
          <a:xfrm>
            <a:off x="4427984" y="5949280"/>
            <a:ext cx="4014890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FontTx/>
              <a:buNone/>
            </a:pPr>
            <a:r>
              <a:rPr lang="fr-FR" sz="2000" kern="0" dirty="0" smtClean="0"/>
              <a:t>Sera reconduit en 2019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31" y="2132856"/>
            <a:ext cx="3805190" cy="217525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265" y="2359975"/>
            <a:ext cx="4455304" cy="31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4505" y="242230"/>
            <a:ext cx="6696744" cy="1458577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Organisations</a:t>
            </a:r>
            <a:br>
              <a:rPr lang="fr-FR" sz="2800" dirty="0" smtClean="0"/>
            </a:br>
            <a:r>
              <a:rPr lang="fr-FR" sz="2800" dirty="0" smtClean="0"/>
              <a:t>Compétitions au Stade SERZIAN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254152" y="2204864"/>
            <a:ext cx="8229600" cy="419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400" u="sng" kern="0" dirty="0" smtClean="0"/>
              <a:t>Saison 2018:</a:t>
            </a:r>
          </a:p>
          <a:p>
            <a:pPr marL="457200" lvl="1" indent="0">
              <a:buNone/>
            </a:pPr>
            <a:endParaRPr lang="fr-FR" sz="2400" kern="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 7 avril: Meeting jeunes  (62) 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22 avril: 10km de Belfort (300)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12 Mai: </a:t>
            </a:r>
            <a:r>
              <a:rPr lang="fr-FR" sz="2400" kern="0" dirty="0"/>
              <a:t>Championnats </a:t>
            </a:r>
            <a:r>
              <a:rPr lang="fr-FR" sz="2400" kern="0" dirty="0" smtClean="0"/>
              <a:t>départementaux TC (128) 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20 Mai: Championnats de France Interclub (475)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22-23 Juin </a:t>
            </a:r>
            <a:r>
              <a:rPr lang="fr-FR" sz="2400" kern="0" dirty="0"/>
              <a:t>Championnats de France </a:t>
            </a:r>
            <a:r>
              <a:rPr lang="fr-FR" sz="2400" kern="0" dirty="0" smtClean="0"/>
              <a:t>Handisport (117)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07 Octobre: 1</a:t>
            </a:r>
            <a:r>
              <a:rPr lang="fr-FR" sz="2400" kern="0" baseline="30000" dirty="0" smtClean="0"/>
              <a:t>er</a:t>
            </a:r>
            <a:r>
              <a:rPr lang="fr-FR" sz="2400" kern="0" dirty="0" smtClean="0"/>
              <a:t> tour Interclubs Cadets Juniors(175)</a:t>
            </a:r>
          </a:p>
          <a:p>
            <a:pPr marL="457200" lvl="1" indent="0">
              <a:buFontTx/>
              <a:buNone/>
            </a:pPr>
            <a:endParaRPr lang="fr-FR" kern="0" dirty="0" smtClean="0"/>
          </a:p>
        </p:txBody>
      </p:sp>
    </p:spTree>
    <p:extLst>
      <p:ext uri="{BB962C8B-B14F-4D97-AF65-F5344CB8AC3E}">
        <p14:creationId xmlns:p14="http://schemas.microsoft.com/office/powerpoint/2010/main" val="225154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467544" y="2204864"/>
            <a:ext cx="8229600" cy="412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fr-FR" sz="2400" u="sng" kern="0" dirty="0" smtClean="0"/>
              <a:t>Prévision Saison 2019</a:t>
            </a:r>
            <a:r>
              <a:rPr lang="fr-FR" sz="2400" kern="0" dirty="0" smtClean="0"/>
              <a:t>:</a:t>
            </a:r>
          </a:p>
          <a:p>
            <a:pPr marL="457200" lvl="1" indent="0">
              <a:buNone/>
            </a:pPr>
            <a:endParaRPr lang="fr-FR" sz="900" kern="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14 Avril 2</a:t>
            </a:r>
            <a:r>
              <a:rPr lang="fr-FR" sz="2400" b="1" kern="0" baseline="30000" dirty="0" smtClean="0"/>
              <a:t>er</a:t>
            </a:r>
            <a:r>
              <a:rPr lang="fr-FR" sz="2400" b="1" kern="0" dirty="0" smtClean="0"/>
              <a:t> 10km de BELFORT </a:t>
            </a:r>
            <a:r>
              <a:rPr lang="fr-FR" sz="2400" kern="0" dirty="0" smtClean="0"/>
              <a:t>label Régional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12 Mai: Championnats départementaux TC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/>
              <a:t> </a:t>
            </a:r>
            <a:r>
              <a:rPr lang="fr-FR" sz="2400" kern="0" dirty="0" smtClean="0"/>
              <a:t>07 Juin: </a:t>
            </a:r>
            <a:r>
              <a:rPr lang="fr-FR" sz="2400" b="1" kern="0" dirty="0" smtClean="0"/>
              <a:t>Projet soirée demi-fond IR (meeting annulé)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kern="0" dirty="0" smtClean="0"/>
              <a:t>23 Juin </a:t>
            </a:r>
            <a:r>
              <a:rPr lang="fr-FR" sz="2400" kern="0" dirty="0"/>
              <a:t>Pré France </a:t>
            </a:r>
            <a:r>
              <a:rPr lang="fr-FR" sz="2400" kern="0" dirty="0" smtClean="0"/>
              <a:t>CJESM</a:t>
            </a:r>
          </a:p>
          <a:p>
            <a:pPr marL="457200" lvl="1" indent="0">
              <a:buNone/>
            </a:pPr>
            <a:endParaRPr lang="fr-FR" sz="900" b="1" kern="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b="1" kern="0" dirty="0" smtClean="0"/>
              <a:t> </a:t>
            </a:r>
            <a:r>
              <a:rPr lang="fr-FR" sz="2400" kern="0" dirty="0" smtClean="0"/>
              <a:t>Septembre et octobre à programmer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94361" y="332656"/>
            <a:ext cx="6696744" cy="14585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0" dirty="0" smtClean="0"/>
              <a:t>AG 2018</a:t>
            </a:r>
            <a:br>
              <a:rPr lang="fr-FR" sz="2800" kern="0" dirty="0" smtClean="0"/>
            </a:br>
            <a:r>
              <a:rPr lang="fr-FR" sz="2800" kern="0" dirty="0" smtClean="0"/>
              <a:t>Organisations</a:t>
            </a:r>
            <a:br>
              <a:rPr lang="fr-FR" sz="2800" kern="0" dirty="0" smtClean="0"/>
            </a:br>
            <a:r>
              <a:rPr lang="fr-FR" sz="2800" kern="0" dirty="0" smtClean="0"/>
              <a:t>Compétitions au Stade SERZIAN</a:t>
            </a: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2947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4505" y="242230"/>
            <a:ext cx="6696744" cy="1458577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Organisations</a:t>
            </a:r>
            <a:br>
              <a:rPr lang="fr-FR" sz="2800" dirty="0" smtClean="0"/>
            </a:br>
            <a:r>
              <a:rPr lang="fr-FR" sz="2800" dirty="0" smtClean="0"/>
              <a:t>Les 10km de Belfort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661793"/>
              </p:ext>
            </p:extLst>
          </p:nvPr>
        </p:nvGraphicFramePr>
        <p:xfrm>
          <a:off x="1403648" y="2696239"/>
          <a:ext cx="63500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résentation" r:id="rId5" imgW="6350040" imgH="3571920" progId="PowerPoint.Show.12">
                  <p:embed/>
                </p:oleObj>
              </mc:Choice>
              <mc:Fallback>
                <p:oleObj name="Présentation" r:id="rId5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2696239"/>
                        <a:ext cx="63500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37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49289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/>
              <a:t>Principaux Résultats Sportifs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6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88640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Résultats sportifs </a:t>
            </a:r>
            <a:r>
              <a:rPr lang="fr-FR" sz="2800" dirty="0" err="1" smtClean="0"/>
              <a:t>Handi-sport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90075" y="1685493"/>
            <a:ext cx="8229600" cy="120921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Qualification </a:t>
            </a:r>
            <a:r>
              <a:rPr lang="fr-FR" sz="2400" dirty="0" smtClean="0"/>
              <a:t>de  Martial </a:t>
            </a:r>
            <a:r>
              <a:rPr lang="fr-FR" sz="2400" dirty="0" err="1" smtClean="0"/>
              <a:t>Wirz</a:t>
            </a:r>
            <a:r>
              <a:rPr lang="fr-FR" sz="2400" dirty="0" smtClean="0"/>
              <a:t>, aux Championnats de France FFA du Marathon, 75</a:t>
            </a:r>
            <a:r>
              <a:rPr lang="fr-FR" sz="2400" baseline="30000" dirty="0" smtClean="0"/>
              <a:t>e </a:t>
            </a:r>
            <a:r>
              <a:rPr lang="fr-FR" sz="2400" dirty="0" smtClean="0"/>
              <a:t> en Master 2 avec sa 2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meilleure performance 3h14’20’’</a:t>
            </a:r>
            <a:r>
              <a:rPr lang="fr-FR" sz="2000" dirty="0" smtClean="0"/>
              <a:t>.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Chrono qualificatif pour les championnats de France 2019 à Metz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91" y="3982757"/>
            <a:ext cx="1611425" cy="19429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959" y="3858416"/>
            <a:ext cx="1565316" cy="21022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3837831"/>
            <a:ext cx="1714739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364026" cy="976838"/>
          </a:xfr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Rapport  </a:t>
            </a:r>
            <a:r>
              <a:rPr lang="fr-FR" sz="2800" dirty="0"/>
              <a:t>moral et </a:t>
            </a:r>
            <a:r>
              <a:rPr lang="fr-FR" sz="2800" dirty="0" smtClean="0"/>
              <a:t>sportif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1844823"/>
            <a:ext cx="8229600" cy="4104457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dirty="0"/>
              <a:t>Quelques </a:t>
            </a:r>
            <a:r>
              <a:rPr lang="fr-FR" dirty="0" smtClean="0"/>
              <a:t>chiffres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Etats des licences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Actions</a:t>
            </a:r>
            <a:r>
              <a:rPr lang="fr-FR" dirty="0"/>
              <a:t>, </a:t>
            </a:r>
            <a:r>
              <a:rPr lang="fr-FR" dirty="0" smtClean="0"/>
              <a:t>Partenariats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/>
              <a:t> </a:t>
            </a:r>
            <a:r>
              <a:rPr lang="fr-FR" dirty="0" smtClean="0"/>
              <a:t>Organisations</a:t>
            </a:r>
            <a:endParaRPr lang="fr-FR" dirty="0"/>
          </a:p>
          <a:p>
            <a:pPr lvl="1">
              <a:buFont typeface="Wingdings" pitchFamily="2" charset="2"/>
              <a:buChar char="Ø"/>
            </a:pPr>
            <a:r>
              <a:rPr lang="fr-FR" dirty="0" smtClean="0"/>
              <a:t>Principaux </a:t>
            </a:r>
            <a:r>
              <a:rPr lang="fr-FR" dirty="0"/>
              <a:t>résultats </a:t>
            </a:r>
            <a:r>
              <a:rPr lang="fr-FR" dirty="0" smtClean="0"/>
              <a:t>sportifs </a:t>
            </a:r>
            <a:endParaRPr lang="fr-FR" dirty="0"/>
          </a:p>
          <a:p>
            <a:pPr marL="457200" lvl="1" indent="0"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Résultats Sportifs: Salle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551284" y="1614287"/>
            <a:ext cx="8229600" cy="1363422"/>
          </a:xfrm>
        </p:spPr>
        <p:txBody>
          <a:bodyPr/>
          <a:lstStyle/>
          <a:p>
            <a:pPr marL="0" indent="0">
              <a:buNone/>
            </a:pPr>
            <a:endParaRPr lang="fr-FR" sz="1000" dirty="0" smtClean="0"/>
          </a:p>
          <a:p>
            <a:pPr marL="0" indent="0">
              <a:buNone/>
            </a:pPr>
            <a:r>
              <a:rPr lang="fr-FR" sz="2000" dirty="0" smtClean="0"/>
              <a:t>Championnats de France Cadet Junior 24 Février à Val de </a:t>
            </a:r>
            <a:r>
              <a:rPr lang="fr-FR" sz="2000" dirty="0" err="1" smtClean="0"/>
              <a:t>Reuil</a:t>
            </a:r>
            <a:r>
              <a:rPr lang="fr-FR" sz="2000" dirty="0" smtClean="0"/>
              <a:t>.</a:t>
            </a:r>
          </a:p>
          <a:p>
            <a:pPr marL="0" indent="0">
              <a:buNone/>
            </a:pPr>
            <a:r>
              <a:rPr lang="fr-FR" sz="2000" dirty="0" smtClean="0"/>
              <a:t>Tom ROCHET ½ finaliste en 6’’97  (6’94’’ pour entrer en finale)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3066478"/>
            <a:ext cx="2640757" cy="320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8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116632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Résultats Sportifs: SALLE</a:t>
            </a:r>
            <a:endParaRPr lang="fr-FR" sz="2800" dirty="0"/>
          </a:p>
        </p:txBody>
      </p:sp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680958" y="1617489"/>
            <a:ext cx="8283530" cy="346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fr-FR" sz="2400" u="sng" kern="0" dirty="0" smtClean="0"/>
              <a:t>Championnats France Master en Salle 9 février à Nantes</a:t>
            </a:r>
          </a:p>
          <a:p>
            <a:pPr marL="0" indent="0">
              <a:buFontTx/>
              <a:buNone/>
            </a:pPr>
            <a:endParaRPr lang="fr-FR" sz="2000" u="sng" kern="0" dirty="0"/>
          </a:p>
          <a:p>
            <a:pPr marL="0" indent="0">
              <a:buFontTx/>
              <a:buNone/>
            </a:pPr>
            <a:r>
              <a:rPr lang="fr-FR" sz="2000" kern="0" dirty="0" smtClean="0"/>
              <a:t>3 médailles:</a:t>
            </a:r>
          </a:p>
          <a:p>
            <a:pPr marL="0" indent="0">
              <a:buFontTx/>
              <a:buNone/>
            </a:pPr>
            <a:r>
              <a:rPr lang="fr-FR" sz="2000" kern="0" dirty="0" smtClean="0"/>
              <a:t>Lionel BEDOT   M55</a:t>
            </a:r>
          </a:p>
          <a:p>
            <a:pPr marL="0" indent="0">
              <a:buFontTx/>
              <a:buNone/>
            </a:pPr>
            <a:r>
              <a:rPr lang="fr-FR" sz="2000" kern="0" dirty="0" smtClean="0"/>
              <a:t> 3</a:t>
            </a:r>
            <a:r>
              <a:rPr lang="fr-FR" sz="2000" kern="0" baseline="30000" dirty="0" smtClean="0"/>
              <a:t>e</a:t>
            </a:r>
            <a:r>
              <a:rPr lang="fr-FR" sz="2000" kern="0" dirty="0" smtClean="0"/>
              <a:t> en Hauteur  (1m43)</a:t>
            </a:r>
          </a:p>
          <a:p>
            <a:pPr marL="0" indent="0">
              <a:buFontTx/>
              <a:buNone/>
            </a:pPr>
            <a:endParaRPr lang="fr-FR" sz="2000" kern="0" dirty="0"/>
          </a:p>
          <a:p>
            <a:pPr marL="0" indent="0">
              <a:buFontTx/>
              <a:buNone/>
            </a:pPr>
            <a:r>
              <a:rPr lang="fr-FR" sz="2000" kern="0" dirty="0" smtClean="0"/>
              <a:t>Roger CATASTINI   M70</a:t>
            </a:r>
          </a:p>
          <a:p>
            <a:pPr marL="0" indent="0">
              <a:buFontTx/>
              <a:buNone/>
            </a:pPr>
            <a:r>
              <a:rPr lang="fr-FR" sz="2000" kern="0" dirty="0" smtClean="0"/>
              <a:t>1</a:t>
            </a:r>
            <a:r>
              <a:rPr lang="fr-FR" sz="2000" kern="0" baseline="30000" dirty="0" smtClean="0"/>
              <a:t>e</a:t>
            </a:r>
            <a:r>
              <a:rPr lang="fr-FR" sz="2000" kern="0" dirty="0" smtClean="0"/>
              <a:t> au triple (8m40) et Pentathlon (3139pts), </a:t>
            </a:r>
          </a:p>
          <a:p>
            <a:pPr marL="0" indent="0">
              <a:buFontTx/>
              <a:buNone/>
            </a:pPr>
            <a:r>
              <a:rPr lang="fr-FR" sz="2000" kern="0" dirty="0" smtClean="0"/>
              <a:t>3</a:t>
            </a:r>
            <a:r>
              <a:rPr lang="fr-FR" sz="2000" kern="0" baseline="30000" dirty="0" smtClean="0"/>
              <a:t>e</a:t>
            </a:r>
            <a:r>
              <a:rPr lang="fr-FR" sz="2000" kern="0" dirty="0" smtClean="0"/>
              <a:t> au 60m (9’’25)</a:t>
            </a:r>
          </a:p>
          <a:p>
            <a:pPr marL="0" indent="0">
              <a:buFontTx/>
              <a:buNone/>
            </a:pPr>
            <a:endParaRPr lang="fr-FR" sz="2000" kern="0" dirty="0"/>
          </a:p>
        </p:txBody>
      </p:sp>
    </p:spTree>
    <p:extLst>
      <p:ext uri="{BB962C8B-B14F-4D97-AF65-F5344CB8AC3E}">
        <p14:creationId xmlns:p14="http://schemas.microsoft.com/office/powerpoint/2010/main" val="163447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116632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2017</a:t>
            </a:r>
            <a:br>
              <a:rPr lang="fr-FR" sz="2800" dirty="0" smtClean="0"/>
            </a:br>
            <a:r>
              <a:rPr lang="fr-FR" sz="2800" dirty="0" smtClean="0"/>
              <a:t>Résultats Sportifs: CROSS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683568" y="1525519"/>
            <a:ext cx="8075240" cy="2191514"/>
          </a:xfrm>
        </p:spPr>
        <p:txBody>
          <a:bodyPr/>
          <a:lstStyle/>
          <a:p>
            <a:pPr marL="0" indent="0">
              <a:buNone/>
            </a:pPr>
            <a:r>
              <a:rPr lang="fr-FR" sz="2400" u="sng" dirty="0" smtClean="0"/>
              <a:t>Championnats de France De Cross  </a:t>
            </a:r>
          </a:p>
          <a:p>
            <a:pPr marL="0" indent="0">
              <a:buNone/>
            </a:pPr>
            <a:r>
              <a:rPr lang="fr-FR" sz="2000" dirty="0" smtClean="0"/>
              <a:t>le 10 Mars à Plouay</a:t>
            </a:r>
          </a:p>
          <a:p>
            <a:pPr marL="0" indent="0">
              <a:buNone/>
            </a:pPr>
            <a:endParaRPr lang="fr-FR" sz="800" dirty="0" smtClean="0"/>
          </a:p>
          <a:p>
            <a:pPr marL="0" indent="0">
              <a:buNone/>
            </a:pPr>
            <a:r>
              <a:rPr lang="fr-FR" sz="2000" dirty="0" err="1" smtClean="0"/>
              <a:t>Nolwen</a:t>
            </a:r>
            <a:r>
              <a:rPr lang="fr-FR" sz="2000" dirty="0" smtClean="0"/>
              <a:t> CHAUVEL 121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du Cross court Femmes.</a:t>
            </a:r>
          </a:p>
          <a:p>
            <a:pPr marL="0" indent="0">
              <a:buNone/>
            </a:pPr>
            <a:r>
              <a:rPr lang="fr-FR" sz="2000" dirty="0" err="1" smtClean="0"/>
              <a:t>Rayan</a:t>
            </a:r>
            <a:r>
              <a:rPr lang="fr-FR" sz="2000" dirty="0" smtClean="0"/>
              <a:t>  </a:t>
            </a:r>
            <a:r>
              <a:rPr lang="fr-FR" sz="2000" dirty="0" smtClean="0"/>
              <a:t>EL-AYACHI  73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Cadet</a:t>
            </a:r>
          </a:p>
          <a:p>
            <a:pPr marL="0" indent="0">
              <a:buNone/>
            </a:pPr>
            <a:r>
              <a:rPr lang="fr-FR" sz="2000" dirty="0" smtClean="0"/>
              <a:t>Clément SIMON      170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Cadet (43 sec derrière </a:t>
            </a:r>
            <a:r>
              <a:rPr lang="fr-FR" sz="2000" dirty="0" err="1" smtClean="0"/>
              <a:t>Rayan</a:t>
            </a:r>
            <a:r>
              <a:rPr lang="fr-FR" sz="2000" dirty="0" smtClean="0"/>
              <a:t> !)</a:t>
            </a:r>
          </a:p>
          <a:p>
            <a:pPr marL="457200" lvl="1" indent="0">
              <a:buNone/>
            </a:pP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3724732"/>
            <a:ext cx="2564472" cy="28509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757" y="3566602"/>
            <a:ext cx="2049243" cy="327985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176" y="3674496"/>
            <a:ext cx="3412437" cy="31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4" y="18864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24223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2016</a:t>
            </a:r>
            <a:br>
              <a:rPr lang="fr-FR" sz="2800" dirty="0" smtClean="0"/>
            </a:br>
            <a:r>
              <a:rPr lang="fr-FR" sz="2800" dirty="0" smtClean="0"/>
              <a:t>Principaux Résultats Sportif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323528" y="1351385"/>
            <a:ext cx="8661648" cy="4813919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PISTE Championnats de France Elite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000" dirty="0" smtClean="0"/>
              <a:t>Aurélie CHABOUDEZ  Championne de France sur  400m Haies avec 56’’62 </a:t>
            </a:r>
          </a:p>
          <a:p>
            <a:pPr marL="0" indent="0">
              <a:buNone/>
            </a:pPr>
            <a:endParaRPr lang="fr-FR" sz="2000" dirty="0" smtClean="0"/>
          </a:p>
          <a:p>
            <a:pPr marL="0" indent="0">
              <a:buNone/>
            </a:pPr>
            <a:r>
              <a:rPr lang="fr-FR" sz="2000" dirty="0" smtClean="0"/>
              <a:t>Khaled BENMAHDI 5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 sur 800m en 1’47’’96</a:t>
            </a:r>
          </a:p>
          <a:p>
            <a:pPr marL="0" indent="0">
              <a:buNone/>
            </a:pP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58" y="3913049"/>
            <a:ext cx="3784650" cy="253412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429000"/>
            <a:ext cx="2812933" cy="315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Principaux Résultats Sportifs: PISTE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-180528" y="1772816"/>
            <a:ext cx="6192688" cy="4353347"/>
          </a:xfrm>
        </p:spPr>
        <p:txBody>
          <a:bodyPr/>
          <a:lstStyle/>
          <a:p>
            <a:pPr marL="457200" lvl="1" indent="0">
              <a:buNone/>
            </a:pPr>
            <a:r>
              <a:rPr lang="fr-FR" dirty="0" smtClean="0"/>
              <a:t>Championnats </a:t>
            </a:r>
            <a:r>
              <a:rPr lang="fr-FR" dirty="0"/>
              <a:t>de France C/J </a:t>
            </a:r>
          </a:p>
          <a:p>
            <a:pPr marL="457200" lvl="1" indent="0">
              <a:buNone/>
            </a:pPr>
            <a:endParaRPr lang="fr-FR" sz="1200" dirty="0"/>
          </a:p>
          <a:p>
            <a:pPr marL="457200" lvl="1" indent="0">
              <a:buNone/>
            </a:pPr>
            <a:r>
              <a:rPr lang="fr-FR" sz="2400" dirty="0" smtClean="0"/>
              <a:t>Baraka AHAMADI 12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au Marteau JF avec 42m 44</a:t>
            </a:r>
          </a:p>
          <a:p>
            <a:pPr marL="457200" lvl="1" indent="0">
              <a:buNone/>
            </a:pPr>
            <a:r>
              <a:rPr lang="fr-FR" sz="2400" dirty="0" smtClean="0"/>
              <a:t>Elle arrache sa qualification en finale </a:t>
            </a:r>
          </a:p>
          <a:p>
            <a:pPr marL="457200" lvl="1" indent="0">
              <a:buNone/>
            </a:pPr>
            <a:r>
              <a:rPr lang="fr-FR" sz="2400" dirty="0" smtClean="0"/>
              <a:t>avec 44m25 au dernier essai.</a:t>
            </a:r>
          </a:p>
          <a:p>
            <a:pPr marL="457200" lvl="1" indent="0">
              <a:buNone/>
            </a:pPr>
            <a:endParaRPr lang="fr-FR" sz="2400" dirty="0" smtClean="0"/>
          </a:p>
          <a:p>
            <a:pPr marL="457200" lvl="1" indent="0">
              <a:buNone/>
            </a:pPr>
            <a:r>
              <a:rPr lang="fr-FR" sz="2400" dirty="0" smtClean="0"/>
              <a:t>Tom Rochet sur 100m 11’’13 et</a:t>
            </a:r>
          </a:p>
          <a:p>
            <a:pPr marL="457200" lvl="1" indent="0">
              <a:buNone/>
            </a:pPr>
            <a:r>
              <a:rPr lang="fr-FR" sz="2400" dirty="0" err="1" smtClean="0"/>
              <a:t>Rayan</a:t>
            </a:r>
            <a:r>
              <a:rPr lang="fr-FR" sz="2400" dirty="0" smtClean="0"/>
              <a:t> EL-AYACHI sur 800 en 1’58’’46 n’ont pas passé les séries.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47611"/>
            <a:ext cx="2775570" cy="4015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3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2" y="199921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5189" y="190801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Principaux Résultats Sportifs: PISTE</a:t>
            </a:r>
            <a:endParaRPr lang="fr-FR" sz="2800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-8450" y="1435827"/>
            <a:ext cx="9073008" cy="1849158"/>
          </a:xfrm>
        </p:spPr>
        <p:txBody>
          <a:bodyPr/>
          <a:lstStyle/>
          <a:p>
            <a:pPr marL="457200" lvl="1" indent="0">
              <a:buNone/>
            </a:pPr>
            <a:r>
              <a:rPr lang="fr-FR" sz="2400" dirty="0" smtClean="0"/>
              <a:t>3 sélections internationales pour Aurélie en 2018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r>
              <a:rPr lang="fr-FR" sz="2400" dirty="0" smtClean="0"/>
              <a:t>- Médaille de bronze au jeux méditerranéens en 56’’77</a:t>
            </a:r>
          </a:p>
          <a:p>
            <a:pPr marL="457200" lvl="1" indent="0">
              <a:buNone/>
            </a:pPr>
            <a:r>
              <a:rPr lang="fr-FR" sz="2400" dirty="0" smtClean="0"/>
              <a:t>- </a:t>
            </a:r>
            <a:r>
              <a:rPr lang="fr-FR" sz="2400" dirty="0" err="1" smtClean="0"/>
              <a:t>Athletics</a:t>
            </a:r>
            <a:r>
              <a:rPr lang="fr-FR" sz="2400" dirty="0" smtClean="0"/>
              <a:t> </a:t>
            </a:r>
            <a:r>
              <a:rPr lang="fr-FR" sz="2400" dirty="0"/>
              <a:t>World </a:t>
            </a:r>
            <a:r>
              <a:rPr lang="fr-FR" sz="2400" dirty="0" err="1"/>
              <a:t>Cup</a:t>
            </a:r>
            <a:r>
              <a:rPr lang="fr-FR" sz="2400" dirty="0"/>
              <a:t> à </a:t>
            </a:r>
            <a:r>
              <a:rPr lang="fr-FR" sz="2400" dirty="0" smtClean="0"/>
              <a:t>Londres </a:t>
            </a:r>
            <a:r>
              <a:rPr lang="fr-FR" sz="2400" dirty="0"/>
              <a:t>le </a:t>
            </a:r>
            <a:r>
              <a:rPr lang="fr-FR" sz="2400" dirty="0" smtClean="0"/>
              <a:t>14/07  3</a:t>
            </a:r>
            <a:r>
              <a:rPr lang="fr-FR" sz="2400" baseline="30000" dirty="0" smtClean="0"/>
              <a:t>e</a:t>
            </a:r>
            <a:r>
              <a:rPr lang="fr-FR" sz="2400" dirty="0" smtClean="0"/>
              <a:t> en 56’’27</a:t>
            </a:r>
            <a:endParaRPr lang="fr-FR" sz="2400" dirty="0"/>
          </a:p>
          <a:p>
            <a:pPr marL="457200" lvl="1" indent="0">
              <a:buNone/>
            </a:pPr>
            <a:r>
              <a:rPr lang="fr-FR" sz="2400" dirty="0" smtClean="0"/>
              <a:t> - Championnats d’Europe à Berlin, demi-finaliste en 56’’19</a:t>
            </a:r>
          </a:p>
          <a:p>
            <a:pPr marL="457200" lvl="1" indent="0">
              <a:buNone/>
            </a:pPr>
            <a:endParaRPr lang="fr-FR" sz="2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13" y="3789040"/>
            <a:ext cx="3330521" cy="243792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731" y="3328029"/>
            <a:ext cx="2720992" cy="237991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4412" y="3553173"/>
            <a:ext cx="2198157" cy="295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Interclubs N1B</a:t>
            </a:r>
            <a:endParaRPr lang="fr-FR" sz="2800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186789"/>
            <a:ext cx="9144000" cy="2386227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000" dirty="0" smtClean="0"/>
              <a:t>Le MBA cette année réalise un 1</a:t>
            </a:r>
            <a:r>
              <a:rPr lang="fr-FR" sz="2000" baseline="30000" dirty="0" smtClean="0"/>
              <a:t>er</a:t>
            </a:r>
            <a:r>
              <a:rPr lang="fr-FR" sz="2000" dirty="0" smtClean="0"/>
              <a:t> tour très difficile voir catastrophique avec moins de 50 000 pts, la relégation nous guette.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  La magie du stade de BELFORT a opéré pour la finale le MBA, 5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avec un score de 52 291 pts le MBA se maintient largement en N1B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28 Athlètes de BA sélectionnés, dont beaucoup de jeunes. (20 en 2017)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44 % des performances à l’actif de Belfort-</a:t>
            </a:r>
            <a:r>
              <a:rPr lang="fr-FR" sz="2000" dirty="0" err="1" smtClean="0"/>
              <a:t>Athlé</a:t>
            </a:r>
            <a:r>
              <a:rPr lang="fr-FR" sz="2000" dirty="0" smtClean="0"/>
              <a:t>  (33% en 2017)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001" y="3542347"/>
            <a:ext cx="2030724" cy="320755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793" y="3410816"/>
            <a:ext cx="2101008" cy="33156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555" y="3360851"/>
            <a:ext cx="2163169" cy="326990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01" y="3507352"/>
            <a:ext cx="2238370" cy="321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6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2565" y="39813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Les Interclubs Jeunes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0" y="1186789"/>
            <a:ext cx="9144000" cy="2674259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7  </a:t>
            </a:r>
            <a:r>
              <a:rPr lang="fr-FR" sz="2000" dirty="0"/>
              <a:t>Octobre </a:t>
            </a:r>
            <a:r>
              <a:rPr lang="fr-FR" sz="2000" dirty="0" smtClean="0"/>
              <a:t>à Belfort  </a:t>
            </a:r>
            <a:r>
              <a:rPr lang="fr-FR" sz="2000" dirty="0"/>
              <a:t>le MBA </a:t>
            </a:r>
            <a:r>
              <a:rPr lang="fr-FR" sz="2000" dirty="0" smtClean="0"/>
              <a:t>aligne </a:t>
            </a:r>
            <a:r>
              <a:rPr lang="fr-FR" sz="2000" dirty="0"/>
              <a:t>2 équipes (F et G) en tour </a:t>
            </a:r>
            <a:r>
              <a:rPr lang="fr-FR" sz="2000" dirty="0" smtClean="0"/>
              <a:t>qualificatif, les filles </a:t>
            </a:r>
            <a:r>
              <a:rPr lang="fr-FR" sz="2000" dirty="0"/>
              <a:t>gagnent </a:t>
            </a:r>
            <a:r>
              <a:rPr lang="fr-FR" sz="2000" dirty="0" smtClean="0"/>
              <a:t> comme en 2017 avec </a:t>
            </a:r>
            <a:r>
              <a:rPr lang="fr-FR" sz="2000" dirty="0"/>
              <a:t>un total de </a:t>
            </a:r>
            <a:r>
              <a:rPr lang="fr-FR" sz="2000" dirty="0" smtClean="0"/>
              <a:t>12 148 </a:t>
            </a:r>
            <a:r>
              <a:rPr lang="fr-FR" sz="2000" dirty="0"/>
              <a:t>pts </a:t>
            </a:r>
            <a:r>
              <a:rPr lang="fr-FR" sz="2000" dirty="0" smtClean="0"/>
              <a:t>( 1000 de + qu’en 2017) qui </a:t>
            </a:r>
            <a:r>
              <a:rPr lang="fr-FR" sz="2000" dirty="0"/>
              <a:t>leur ouvrent les portes de la </a:t>
            </a:r>
            <a:r>
              <a:rPr lang="fr-FR" sz="2000" b="1" dirty="0"/>
              <a:t>finale nationale</a:t>
            </a:r>
            <a:r>
              <a:rPr lang="fr-FR" sz="2000" b="1" dirty="0" smtClean="0"/>
              <a:t>.</a:t>
            </a:r>
            <a:endParaRPr lang="fr-FR" sz="2000" dirty="0" smtClean="0"/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 En </a:t>
            </a:r>
            <a:r>
              <a:rPr lang="fr-FR" sz="2000" dirty="0" smtClean="0"/>
              <a:t>finale à Blois </a:t>
            </a:r>
            <a:r>
              <a:rPr lang="fr-FR" sz="2000" dirty="0" smtClean="0"/>
              <a:t>elles </a:t>
            </a:r>
            <a:r>
              <a:rPr lang="fr-FR" sz="2000" dirty="0" smtClean="0"/>
              <a:t>terminent </a:t>
            </a:r>
            <a:r>
              <a:rPr lang="fr-FR" sz="2000" dirty="0" smtClean="0"/>
              <a:t>10</a:t>
            </a:r>
            <a:r>
              <a:rPr lang="fr-FR" sz="2000" baseline="30000" dirty="0" smtClean="0"/>
              <a:t>e</a:t>
            </a:r>
            <a:r>
              <a:rPr lang="fr-FR" sz="2000" dirty="0" smtClean="0"/>
              <a:t> sur 16 équipes en améliorant </a:t>
            </a:r>
            <a:r>
              <a:rPr lang="fr-FR" sz="2000" dirty="0" smtClean="0"/>
              <a:t>leur </a:t>
            </a:r>
            <a:r>
              <a:rPr lang="fr-FR" sz="2000" dirty="0" smtClean="0"/>
              <a:t>total</a:t>
            </a:r>
            <a:r>
              <a:rPr lang="fr-FR" sz="2000" dirty="0" smtClean="0"/>
              <a:t>: </a:t>
            </a:r>
            <a:r>
              <a:rPr lang="fr-FR" sz="2000" dirty="0" smtClean="0"/>
              <a:t>12 450pts</a:t>
            </a:r>
          </a:p>
          <a:p>
            <a:pPr lvl="1">
              <a:buFont typeface="Wingdings" pitchFamily="2" charset="2"/>
              <a:buChar char="Ø"/>
            </a:pPr>
            <a:r>
              <a:rPr lang="fr-FR" sz="2000" dirty="0" smtClean="0"/>
              <a:t>  3 Filles de Belfort </a:t>
            </a:r>
            <a:r>
              <a:rPr lang="fr-FR" sz="2000" dirty="0" err="1" smtClean="0"/>
              <a:t>Athlé</a:t>
            </a:r>
            <a:r>
              <a:rPr lang="fr-FR" sz="2000" dirty="0" smtClean="0"/>
              <a:t> dans </a:t>
            </a:r>
            <a:r>
              <a:rPr lang="fr-FR" sz="2000" dirty="0" smtClean="0"/>
              <a:t>l’équipe en finale</a:t>
            </a:r>
            <a:endParaRPr lang="fr-FR" sz="2000" dirty="0" smtClean="0"/>
          </a:p>
          <a:p>
            <a:pPr marL="457200" lvl="1" indent="0">
              <a:buNone/>
            </a:pPr>
            <a:r>
              <a:rPr lang="fr-FR" sz="2000" dirty="0" smtClean="0"/>
              <a:t>Sandy GROSS Charline TOCK et Justine JARDON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877" y="3609890"/>
            <a:ext cx="2388320" cy="23747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467" y="2783014"/>
            <a:ext cx="2217395" cy="40749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9215" y="3584066"/>
            <a:ext cx="1689464" cy="319529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07" y="3584066"/>
            <a:ext cx="1980216" cy="292754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67744" y="6092825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 jeunes belfortains dont 5 Filles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38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Résultat Running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34176"/>
              </p:ext>
            </p:extLst>
          </p:nvPr>
        </p:nvGraphicFramePr>
        <p:xfrm>
          <a:off x="2051720" y="1988840"/>
          <a:ext cx="47625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résentation" r:id="rId4" imgW="4762440" imgH="3571920" progId="PowerPoint.Show.12">
                  <p:embed/>
                </p:oleObj>
              </mc:Choice>
              <mc:Fallback>
                <p:oleObj name="Présentation" r:id="rId4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1988840"/>
                        <a:ext cx="4762500" cy="357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67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492896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Approbation 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03648" y="3861048"/>
            <a:ext cx="6364026" cy="9768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0" dirty="0" smtClean="0"/>
              <a:t>Candidature CA</a:t>
            </a: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23195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Quelques chiffres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6078" y="1772816"/>
            <a:ext cx="8229600" cy="4464496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fr-FR" dirty="0" smtClean="0"/>
              <a:t> </a:t>
            </a:r>
            <a:r>
              <a:rPr lang="fr-FR" sz="2400" dirty="0" smtClean="0"/>
              <a:t>244 Licenciés pour la saison 2018, 32% du MBA  (208 et 25% en 2017) , 220 à ce jour pour 2019.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Une centaine de déplacements aux compétitions qui représentent plus de 49 000 km (bus, voitures, train) pour 43 000 en 2017</a:t>
            </a:r>
          </a:p>
          <a:p>
            <a:pPr marL="457200" lvl="1" indent="0">
              <a:buNone/>
            </a:pPr>
            <a:endParaRPr lang="fr-FR" sz="1800" dirty="0" smtClean="0"/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2 athlètes de haut-niveau.</a:t>
            </a:r>
          </a:p>
          <a:p>
            <a:pPr lvl="1">
              <a:buFont typeface="Wingdings" pitchFamily="2" charset="2"/>
              <a:buChar char="Ø"/>
            </a:pPr>
            <a:r>
              <a:rPr lang="fr-FR" sz="2400" dirty="0" smtClean="0"/>
              <a:t>20 athlètes classés interrégionaux ou Nationaux</a:t>
            </a:r>
          </a:p>
        </p:txBody>
      </p:sp>
    </p:spTree>
    <p:extLst>
      <p:ext uri="{BB962C8B-B14F-4D97-AF65-F5344CB8AC3E}">
        <p14:creationId xmlns:p14="http://schemas.microsoft.com/office/powerpoint/2010/main" val="38894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40668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</a:t>
            </a:r>
            <a:r>
              <a:rPr lang="fr-FR" sz="2800" dirty="0" smtClean="0"/>
              <a:t>2018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Finances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2" y="332656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225302"/>
              </p:ext>
            </p:extLst>
          </p:nvPr>
        </p:nvGraphicFramePr>
        <p:xfrm>
          <a:off x="2466813" y="1853082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résentation" r:id="rId4" imgW="4570532" imgH="3427618" progId="PowerPoint.Show.12">
                  <p:embed/>
                </p:oleObj>
              </mc:Choice>
              <mc:Fallback>
                <p:oleObj name="Présentation" r:id="rId4" imgW="4570532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66813" y="1853082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75755" y="5712418"/>
            <a:ext cx="4752528" cy="3804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400" kern="0" dirty="0" smtClean="0"/>
              <a:t>Résultat: + 850€</a:t>
            </a:r>
            <a:endParaRPr lang="fr-FR" sz="2400" kern="0" dirty="0"/>
          </a:p>
        </p:txBody>
      </p:sp>
    </p:spTree>
    <p:extLst>
      <p:ext uri="{BB962C8B-B14F-4D97-AF65-F5344CB8AC3E}">
        <p14:creationId xmlns:p14="http://schemas.microsoft.com/office/powerpoint/2010/main" val="241913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916832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AG 2018</a:t>
            </a:r>
            <a:br>
              <a:rPr lang="fr-FR" sz="2800" dirty="0" smtClean="0"/>
            </a:br>
            <a:r>
              <a:rPr lang="fr-FR" sz="2800" dirty="0" smtClean="0"/>
              <a:t>Vérificateur aux comptes</a:t>
            </a: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75656" y="3717032"/>
            <a:ext cx="6364026" cy="9768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sz="2800" kern="0" dirty="0" smtClean="0"/>
              <a:t>AG 2018</a:t>
            </a:r>
            <a:br>
              <a:rPr lang="fr-FR" sz="2800" kern="0" dirty="0" smtClean="0"/>
            </a:br>
            <a:r>
              <a:rPr lang="fr-FR" sz="2800" kern="0" dirty="0" smtClean="0"/>
              <a:t>Approbation</a:t>
            </a: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37949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924944"/>
            <a:ext cx="6364026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lvl="0"/>
            <a:r>
              <a:rPr lang="fr-FR" sz="2800" dirty="0" smtClean="0"/>
              <a:t>MERCI</a:t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7" y="116632"/>
            <a:ext cx="273685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0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État des licences </a:t>
            </a:r>
            <a:endParaRPr lang="fr-FR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Evolution du nombres de licenciés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Comparaison des différentes catégories</a:t>
            </a: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7560" lvl="1" indent="0">
              <a:lnSpc>
                <a:spcPct val="100000"/>
              </a:lnSpc>
              <a:buClr>
                <a:srgbClr val="000000"/>
              </a:buClr>
              <a:buNone/>
            </a:pP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Evolution du nombres de licenciés par </a:t>
            </a:r>
            <a:r>
              <a:rPr lang="fr-FR" sz="2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sexe</a:t>
            </a:r>
          </a:p>
          <a:p>
            <a:pPr marL="457560" lvl="1" indent="0">
              <a:lnSpc>
                <a:spcPct val="100000"/>
              </a:lnSpc>
              <a:buClr>
                <a:srgbClr val="000000"/>
              </a:buClr>
              <a:buNone/>
            </a:pP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2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 Renouvellement / Création</a:t>
            </a: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0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État des licences </a:t>
            </a:r>
            <a:endParaRPr lang="fr-FR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288" y="2564904"/>
            <a:ext cx="8229600" cy="2692896"/>
          </a:xfrm>
        </p:spPr>
        <p:txBody>
          <a:bodyPr/>
          <a:lstStyle/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Novembre </a:t>
            </a:r>
            <a:r>
              <a:rPr lang="fr-FR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2017,  </a:t>
            </a: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222 </a:t>
            </a:r>
            <a:r>
              <a:rPr lang="fr-FR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adhérents</a:t>
            </a:r>
          </a:p>
          <a:p>
            <a:pPr marL="457560" lvl="1" indent="0">
              <a:lnSpc>
                <a:spcPct val="100000"/>
              </a:lnSpc>
              <a:buClr>
                <a:srgbClr val="000000"/>
              </a:buClr>
              <a:buNone/>
            </a:pP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Août 2018, 244 adhérents </a:t>
            </a:r>
            <a:endParaRPr lang="fr-FR" sz="32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Novembre 2018, </a:t>
            </a:r>
            <a:r>
              <a:rPr lang="fr-FR" sz="3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220 </a:t>
            </a:r>
            <a:r>
              <a:rPr lang="fr-FR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adhérents </a:t>
            </a:r>
            <a:endParaRPr lang="fr-FR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8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État des licences </a:t>
            </a:r>
            <a: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Fidélisation</a:t>
            </a:r>
            <a:endParaRPr lang="fr-FR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57" y="1544226"/>
            <a:ext cx="5795259" cy="3437866"/>
          </a:xfrm>
          <a:prstGeom prst="rect">
            <a:avLst/>
          </a:prstGeom>
        </p:spPr>
      </p:pic>
      <p:sp>
        <p:nvSpPr>
          <p:cNvPr id="8" name="TextShape 2"/>
          <p:cNvSpPr txBox="1"/>
          <p:nvPr/>
        </p:nvSpPr>
        <p:spPr>
          <a:xfrm>
            <a:off x="3203848" y="5352336"/>
            <a:ext cx="3189240" cy="1179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fr-FR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</a:rPr>
              <a:t>Taux de renouvellement de 73 %</a:t>
            </a:r>
          </a:p>
        </p:txBody>
      </p:sp>
    </p:spTree>
    <p:extLst>
      <p:ext uri="{BB962C8B-B14F-4D97-AF65-F5344CB8AC3E}">
        <p14:creationId xmlns:p14="http://schemas.microsoft.com/office/powerpoint/2010/main" val="28752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État des licences </a:t>
            </a:r>
            <a: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fr-FR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 Catégories</a:t>
            </a:r>
            <a:endParaRPr lang="fr-FR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807323"/>
            <a:ext cx="7344840" cy="41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290" y="65395"/>
            <a:ext cx="6696744" cy="976838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fr-FR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État des licences </a:t>
            </a:r>
            <a:endParaRPr lang="fr-FR" sz="3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6092825"/>
            <a:ext cx="295275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6" y="0"/>
            <a:ext cx="1619209" cy="11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2" y="1855406"/>
            <a:ext cx="5224722" cy="358142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0" name="TextShape 2"/>
          <p:cNvSpPr txBox="1"/>
          <p:nvPr/>
        </p:nvSpPr>
        <p:spPr>
          <a:xfrm>
            <a:off x="6156176" y="1865321"/>
            <a:ext cx="2592000" cy="366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55 % d’hommes et 45 % de femmes en 2018 
pour respectivement </a:t>
            </a:r>
            <a:r>
              <a:rPr lang="fr-FR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62</a:t>
            </a: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% et </a:t>
            </a:r>
            <a:r>
              <a:rPr lang="fr-FR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38</a:t>
            </a:r>
            <a:r>
              <a:rPr lang="fr-FR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 % en 2017</a:t>
            </a:r>
            <a:r>
              <a:rPr lang="fr-FR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fr-FR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4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1293</Words>
  <Application>Microsoft Office PowerPoint</Application>
  <PresentationFormat>Affichage à l'écran (4:3)</PresentationFormat>
  <Paragraphs>240</Paragraphs>
  <Slides>42</Slides>
  <Notes>5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Wingdings</vt:lpstr>
      <vt:lpstr>Modèle par défaut</vt:lpstr>
      <vt:lpstr>Présentation Microsoft PowerPoint</vt:lpstr>
      <vt:lpstr>AG 2018 Belfort Athlé</vt:lpstr>
      <vt:lpstr>Présentation PowerPoint</vt:lpstr>
      <vt:lpstr>AG 2018 Rapport  moral et sportif</vt:lpstr>
      <vt:lpstr>AG 2018 Quelques chiffres</vt:lpstr>
      <vt:lpstr>État des licences </vt:lpstr>
      <vt:lpstr>État des licences </vt:lpstr>
      <vt:lpstr>État des licences  Fidélisation</vt:lpstr>
      <vt:lpstr>État des licences  Par Catégories</vt:lpstr>
      <vt:lpstr>État des licences </vt:lpstr>
      <vt:lpstr>AG 2018 Actions et Partenariats</vt:lpstr>
      <vt:lpstr>AG 2018 Achats Matériels</vt:lpstr>
      <vt:lpstr>AG 2018 Les Actions: Animations</vt:lpstr>
      <vt:lpstr>AG 2018 Les Actions: Animations</vt:lpstr>
      <vt:lpstr>AG 2018 Les Actions: Formation</vt:lpstr>
      <vt:lpstr>AG 2018 Les Actions: Formation</vt:lpstr>
      <vt:lpstr>AG 2018 Les Actions: Formation</vt:lpstr>
      <vt:lpstr>AG 2018 Les Actions: Entrainement</vt:lpstr>
      <vt:lpstr>AG 2018 Les Actions: Entrainement</vt:lpstr>
      <vt:lpstr>AG 2018 Les Actions: Entrainement</vt:lpstr>
      <vt:lpstr>AG 2018 Les Actions: Entrainement</vt:lpstr>
      <vt:lpstr>AG 2018 Partenariats</vt:lpstr>
      <vt:lpstr>AG 2018 Partenariat section Athlétisme Courbet</vt:lpstr>
      <vt:lpstr>AG 2018 Partenariat: l’Illuminée</vt:lpstr>
      <vt:lpstr>AG 2018 Partenariat: Comité des fêtes</vt:lpstr>
      <vt:lpstr>AG 2018 Organisations Compétitions au Stade SERZIAN</vt:lpstr>
      <vt:lpstr>Présentation PowerPoint</vt:lpstr>
      <vt:lpstr>AG 2018 Organisations Les 10km de Belfort</vt:lpstr>
      <vt:lpstr>AG 2018 Principaux Résultats Sportifs</vt:lpstr>
      <vt:lpstr>AG 2018 Résultats sportifs Handi-sport</vt:lpstr>
      <vt:lpstr>AG 2018 Résultats Sportifs: Salle</vt:lpstr>
      <vt:lpstr>AG 2018 Résultats Sportifs: SALLE</vt:lpstr>
      <vt:lpstr>AG 2017 Résultats Sportifs: CROSS</vt:lpstr>
      <vt:lpstr>AG 2016 Principaux Résultats Sportif</vt:lpstr>
      <vt:lpstr>AG 2018 Principaux Résultats Sportifs: PISTE</vt:lpstr>
      <vt:lpstr>AG 2018 Principaux Résultats Sportifs: PISTE</vt:lpstr>
      <vt:lpstr>AG 2018 Les Interclubs N1B</vt:lpstr>
      <vt:lpstr>AG 2018 Les Interclubs Jeunes</vt:lpstr>
      <vt:lpstr>AG 2018 Résultat Running</vt:lpstr>
      <vt:lpstr>AG 2018 Approbation </vt:lpstr>
      <vt:lpstr>AG 2018 Finances</vt:lpstr>
      <vt:lpstr>AG 2018 Vérificateur aux comptes</vt:lpstr>
      <vt:lpstr>MERCI </vt:lpstr>
    </vt:vector>
  </TitlesOfParts>
  <Company>PSA PEUGEOT CITROEN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Nombres de licenciés</dc:title>
  <dc:creator>P523457</dc:creator>
  <cp:lastModifiedBy>PASCAL SIMON - P523457</cp:lastModifiedBy>
  <cp:revision>497</cp:revision>
  <dcterms:created xsi:type="dcterms:W3CDTF">2010-11-27T15:26:46Z</dcterms:created>
  <dcterms:modified xsi:type="dcterms:W3CDTF">2018-11-24T12:36:41Z</dcterms:modified>
</cp:coreProperties>
</file>