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67" r:id="rId3"/>
    <p:sldId id="278" r:id="rId4"/>
    <p:sldId id="288" r:id="rId5"/>
    <p:sldId id="287" r:id="rId6"/>
    <p:sldId id="268" r:id="rId7"/>
    <p:sldId id="264" r:id="rId8"/>
    <p:sldId id="279" r:id="rId9"/>
    <p:sldId id="280" r:id="rId10"/>
    <p:sldId id="281" r:id="rId11"/>
    <p:sldId id="289" r:id="rId12"/>
    <p:sldId id="275" r:id="rId13"/>
    <p:sldId id="290" r:id="rId14"/>
    <p:sldId id="291" r:id="rId15"/>
    <p:sldId id="292" r:id="rId16"/>
    <p:sldId id="269" r:id="rId17"/>
    <p:sldId id="270" r:id="rId18"/>
    <p:sldId id="271" r:id="rId19"/>
    <p:sldId id="294" r:id="rId20"/>
    <p:sldId id="283" r:id="rId21"/>
    <p:sldId id="272" r:id="rId22"/>
    <p:sldId id="295" r:id="rId23"/>
    <p:sldId id="273" r:id="rId24"/>
    <p:sldId id="285" r:id="rId25"/>
    <p:sldId id="298" r:id="rId26"/>
    <p:sldId id="303" r:id="rId27"/>
    <p:sldId id="301" r:id="rId28"/>
    <p:sldId id="299" r:id="rId29"/>
    <p:sldId id="300" r:id="rId30"/>
    <p:sldId id="302" r:id="rId31"/>
    <p:sldId id="304" r:id="rId32"/>
    <p:sldId id="305" r:id="rId33"/>
    <p:sldId id="276" r:id="rId34"/>
    <p:sldId id="306" r:id="rId35"/>
    <p:sldId id="307" r:id="rId36"/>
    <p:sldId id="308" r:id="rId37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93AF9-D402-4684-A33D-4E43DB909CF1}" type="datetimeFigureOut">
              <a:rPr lang="fr-FR" smtClean="0"/>
              <a:t>01/01/2016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4C95F-D9A2-419F-B54C-ED2F433024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39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Stéphanie, Thierry, François, Alexandre, Daniel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53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Stéphanie, Thierry, François, Alexandre, Daniel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536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</a:t>
            </a:r>
            <a:r>
              <a:rPr lang="fr-FR" baseline="0" dirty="0" smtClean="0"/>
              <a:t> de champ de FC cette année, mais la finale </a:t>
            </a:r>
            <a:r>
              <a:rPr lang="fr-FR" baseline="0" dirty="0" err="1" smtClean="0"/>
              <a:t>Equip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athlé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185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AFC8E470-03E6-4633-9F98-A42996D367B7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34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FFA77747-2163-4E70-A3E5-32ABD03E27AE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35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24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38B9279D-64C4-4DD6-9993-E35A65D72319}" type="slidenum">
              <a:rPr lang="fr-FR" altLang="fr-FR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fr-FR" altLang="fr-FR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26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1C730-3EA7-4CF3-935F-FC9FD00F60B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78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417BA-6595-4991-BE91-CBA4C868DD8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585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0EDAA-8601-46DE-B117-BA8DA16415E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07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9FF8C-5CEB-4AE2-B084-76BE5EAD639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52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DDFD5-18ED-4F95-BA7D-812C7B1D1BB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00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7F68C-1534-447F-A4DD-1BB11CBE36B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802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1492F-BB3B-4795-B199-81AB8EAC4A8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86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F35EC-AC33-48D8-BCDF-BA8983ABC00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967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8276D-49C1-48AA-86F1-E2409B30053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36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17915-2273-41F7-9AFF-7BAC6C3F74A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98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346F2-C541-46E2-9FD9-82848F099F6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74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F34772-EE34-479A-95DC-665C9FF3DDAF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364026" cy="976838"/>
          </a:xfr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Rapport  </a:t>
            </a:r>
            <a:r>
              <a:rPr lang="fr-FR" sz="2800" dirty="0"/>
              <a:t>moral et </a:t>
            </a:r>
            <a:r>
              <a:rPr lang="fr-FR" sz="2800" dirty="0" smtClean="0"/>
              <a:t>sportif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Actions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Organisations sur le Stade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Quelques chiffres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Principaux résultats sportifs</a:t>
            </a:r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Licence</a:t>
            </a:r>
          </a:p>
          <a:p>
            <a:pPr marL="0" indent="0"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18000" contrast="30000"/>
                    </a14:imgEffect>
                  </a14:imgLayer>
                </a14:imgProps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806" y="1525518"/>
            <a:ext cx="8229600" cy="456730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/>
              <a:t>Organisation de l’entrainement </a:t>
            </a:r>
            <a:r>
              <a:rPr lang="fr-FR" dirty="0" smtClean="0"/>
              <a:t> par groupe de spécialité. Mardi et Jeudi 18h - 20h</a:t>
            </a:r>
          </a:p>
          <a:p>
            <a:pPr lvl="1">
              <a:buFont typeface="Wingdings" pitchFamily="2" charset="2"/>
              <a:buChar char="Ø"/>
            </a:pPr>
            <a:endParaRPr lang="fr-FR" dirty="0"/>
          </a:p>
          <a:p>
            <a:pPr marL="457200" lvl="1" indent="0">
              <a:buNone/>
            </a:pPr>
            <a:r>
              <a:rPr lang="fr-FR" sz="2400" dirty="0" smtClean="0"/>
              <a:t>SPRINT / HAIES : Adrian Stan.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LANCERS / Epreuves Combinées: Patrick </a:t>
            </a:r>
            <a:r>
              <a:rPr lang="fr-FR" sz="2400" dirty="0" err="1" smtClean="0"/>
              <a:t>Enee</a:t>
            </a:r>
            <a:endParaRPr lang="fr-FR" sz="2400" dirty="0" smtClean="0"/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SAUTS: Hervé </a:t>
            </a:r>
            <a:r>
              <a:rPr lang="fr-FR" sz="2400" dirty="0" err="1" smtClean="0"/>
              <a:t>Cacheux</a:t>
            </a:r>
            <a:r>
              <a:rPr lang="fr-FR" sz="2400" dirty="0" smtClean="0"/>
              <a:t> et Jean-Christophe Georget</a:t>
            </a:r>
          </a:p>
        </p:txBody>
      </p:sp>
    </p:spTree>
    <p:extLst>
      <p:ext uri="{BB962C8B-B14F-4D97-AF65-F5344CB8AC3E}">
        <p14:creationId xmlns:p14="http://schemas.microsoft.com/office/powerpoint/2010/main" val="58250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806" y="1525518"/>
            <a:ext cx="8229600" cy="456730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/>
              <a:t>Organisation de l’entrainement </a:t>
            </a:r>
            <a:r>
              <a:rPr lang="fr-FR" dirty="0" smtClean="0"/>
              <a:t> par groupe de spécialité. </a:t>
            </a:r>
          </a:p>
          <a:p>
            <a:pPr marL="457200" lvl="1" indent="0">
              <a:buNone/>
            </a:pPr>
            <a:endParaRPr lang="fr-FR" sz="1400" dirty="0"/>
          </a:p>
          <a:p>
            <a:pPr marL="457200" lvl="1" indent="0">
              <a:buNone/>
            </a:pPr>
            <a:r>
              <a:rPr lang="fr-FR" sz="2400" dirty="0" smtClean="0"/>
              <a:t>DEMI-FOND, FOND,  Hors-Stade.</a:t>
            </a:r>
          </a:p>
          <a:p>
            <a:pPr marL="457200" lvl="1" indent="0">
              <a:buNone/>
            </a:pPr>
            <a:r>
              <a:rPr lang="fr-FR" sz="2400" dirty="0" smtClean="0"/>
              <a:t>Daniel </a:t>
            </a:r>
            <a:r>
              <a:rPr lang="fr-FR" sz="2400" dirty="0" err="1" smtClean="0"/>
              <a:t>Gauer</a:t>
            </a:r>
            <a:r>
              <a:rPr lang="fr-FR" sz="2400" dirty="0" smtClean="0"/>
              <a:t> : Adultes, débutants à confirmés.</a:t>
            </a:r>
          </a:p>
          <a:p>
            <a:pPr marL="457200" lvl="1" indent="0">
              <a:buNone/>
            </a:pPr>
            <a:r>
              <a:rPr lang="fr-FR" sz="2400" dirty="0" smtClean="0"/>
              <a:t>Pascal Simon : Jeunes et piste (800 - 5000)</a:t>
            </a:r>
          </a:p>
          <a:p>
            <a:pPr marL="457200" lvl="1" indent="0">
              <a:buNone/>
            </a:pPr>
            <a:r>
              <a:rPr lang="fr-FR" sz="2400" dirty="0" smtClean="0"/>
              <a:t>Gérard </a:t>
            </a:r>
            <a:r>
              <a:rPr lang="fr-FR" sz="2400" dirty="0" err="1" smtClean="0"/>
              <a:t>Herbulding</a:t>
            </a:r>
            <a:r>
              <a:rPr lang="fr-FR" sz="2400" dirty="0" smtClean="0"/>
              <a:t> : Marathon, </a:t>
            </a:r>
            <a:r>
              <a:rPr lang="fr-FR" sz="2400" dirty="0" err="1" smtClean="0"/>
              <a:t>Trail</a:t>
            </a: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Stéphanie CHAUVIN : débutants, santé, loisir. le mercredi 17h30 et samedi matin.</a:t>
            </a:r>
          </a:p>
          <a:p>
            <a:pPr marL="457200" lvl="1" indent="0">
              <a:buNone/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47714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4" y="18864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42231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/>
              <a:t>AG 2015</a:t>
            </a:r>
            <a:br>
              <a:rPr lang="fr-FR" sz="2800" dirty="0"/>
            </a:br>
            <a:r>
              <a:rPr lang="fr-FR" sz="2800" dirty="0"/>
              <a:t>Les Actions</a:t>
            </a:r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252454" y="1351385"/>
            <a:ext cx="8732722" cy="781471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sz="2800" dirty="0" smtClean="0"/>
              <a:t>Convention avec la section Athlétisme du Courbet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endParaRPr lang="fr-FR" sz="2400" dirty="0"/>
          </a:p>
          <a:p>
            <a:pPr lvl="2">
              <a:buFont typeface="Wingdings" pitchFamily="2" charset="2"/>
              <a:buChar char="Ø"/>
            </a:pPr>
            <a:endParaRPr lang="fr-FR" sz="1000" dirty="0" smtClean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 bwMode="auto">
          <a:xfrm>
            <a:off x="0" y="2150308"/>
            <a:ext cx="3383364" cy="423101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r-FR" sz="2000" kern="0" dirty="0" smtClean="0"/>
              <a:t>Créée et animée par Jean-Christophe Georget.</a:t>
            </a:r>
          </a:p>
          <a:p>
            <a:pPr marL="0" indent="0">
              <a:buFontTx/>
              <a:buNone/>
            </a:pPr>
            <a:r>
              <a:rPr lang="fr-FR" sz="2000" kern="0" dirty="0" smtClean="0"/>
              <a:t>Participe régulièrement au Championnats de France UNSS.</a:t>
            </a:r>
          </a:p>
          <a:p>
            <a:pPr marL="0" indent="0">
              <a:buFontTx/>
              <a:buNone/>
            </a:pPr>
            <a:endParaRPr lang="fr-FR" sz="2000" kern="0" dirty="0" smtClean="0"/>
          </a:p>
          <a:p>
            <a:pPr marL="0" indent="0">
              <a:buFontTx/>
              <a:buNone/>
            </a:pPr>
            <a:r>
              <a:rPr lang="fr-FR" sz="2000" kern="0" dirty="0" smtClean="0"/>
              <a:t>Travail en relation étroite avec Belfort-</a:t>
            </a:r>
            <a:r>
              <a:rPr lang="fr-FR" sz="2000" kern="0" dirty="0" err="1" smtClean="0"/>
              <a:t>Atlhé</a:t>
            </a:r>
            <a:r>
              <a:rPr lang="fr-FR" sz="2000" kern="0" dirty="0" smtClean="0"/>
              <a:t>. Notamment avec l’intervention de plusieurs entraineurs.</a:t>
            </a:r>
            <a:endParaRPr lang="fr-FR" sz="2400" kern="0" dirty="0"/>
          </a:p>
          <a:p>
            <a:pPr marL="0" indent="0">
              <a:buFontTx/>
              <a:buNone/>
            </a:pPr>
            <a:endParaRPr lang="fr-FR" sz="2400" kern="0" dirty="0" smtClean="0"/>
          </a:p>
          <a:p>
            <a:pPr lvl="2">
              <a:buFont typeface="Wingdings" pitchFamily="2" charset="2"/>
              <a:buChar char="Ø"/>
            </a:pPr>
            <a:endParaRPr lang="fr-FR" sz="1000" kern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48880"/>
            <a:ext cx="5603642" cy="399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95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 prévues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534004"/>
            <a:ext cx="8229600" cy="456730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Participation à l’organisation de l’Illuminée. </a:t>
            </a:r>
          </a:p>
          <a:p>
            <a:pPr marL="457200" lvl="1" indent="0">
              <a:buNone/>
            </a:pPr>
            <a:endParaRPr lang="fr-FR" sz="1400" dirty="0" smtClean="0"/>
          </a:p>
          <a:p>
            <a:pPr marL="457200" lvl="1" indent="0">
              <a:buNone/>
            </a:pPr>
            <a:r>
              <a:rPr lang="fr-FR" sz="2400" dirty="0" smtClean="0"/>
              <a:t>Convention avec TSN</a:t>
            </a:r>
          </a:p>
          <a:p>
            <a:pPr marL="457200" lvl="1" indent="0">
              <a:buNone/>
            </a:pPr>
            <a:r>
              <a:rPr lang="fr-FR" sz="2400" dirty="0" smtClean="0"/>
              <a:t>Belfort-</a:t>
            </a:r>
            <a:r>
              <a:rPr lang="fr-FR" sz="2400" dirty="0" err="1" smtClean="0"/>
              <a:t>Athlé</a:t>
            </a:r>
            <a:r>
              <a:rPr lang="fr-FR" sz="2400" dirty="0" smtClean="0"/>
              <a:t> assure </a:t>
            </a:r>
          </a:p>
          <a:p>
            <a:pPr marL="457200" lvl="1" indent="0">
              <a:buNone/>
            </a:pPr>
            <a:r>
              <a:rPr lang="fr-FR" sz="2400" dirty="0" smtClean="0"/>
              <a:t>Chronométrage et</a:t>
            </a:r>
          </a:p>
          <a:p>
            <a:pPr marL="457200" lvl="1" indent="0">
              <a:buNone/>
            </a:pPr>
            <a:r>
              <a:rPr lang="fr-FR" sz="2400" dirty="0" smtClean="0"/>
              <a:t>Classements.</a:t>
            </a:r>
          </a:p>
          <a:p>
            <a:pPr marL="457200" lvl="1" indent="0">
              <a:buNone/>
            </a:pPr>
            <a:r>
              <a:rPr lang="fr-FR" sz="2400" dirty="0" smtClean="0"/>
              <a:t>Recrutement de  30 bénévoles.</a:t>
            </a:r>
          </a:p>
          <a:p>
            <a:pPr marL="457200" lvl="1" indent="0">
              <a:buNone/>
            </a:pPr>
            <a:r>
              <a:rPr lang="fr-FR" sz="2400" dirty="0" smtClean="0"/>
              <a:t>19/12 de 17h à 20h.</a:t>
            </a:r>
          </a:p>
          <a:p>
            <a:pPr marL="457200" lvl="1" indent="0">
              <a:buNone/>
            </a:pPr>
            <a:endParaRPr lang="fr-FR" sz="2400" dirty="0"/>
          </a:p>
          <a:p>
            <a:pPr marL="457200" lvl="1" indent="0">
              <a:buNone/>
            </a:pPr>
            <a:r>
              <a:rPr lang="fr-FR" sz="2400" dirty="0" smtClean="0"/>
              <a:t>Liste des bénévoles:</a:t>
            </a:r>
          </a:p>
          <a:p>
            <a:pPr marL="457200" lvl="1" indent="0">
              <a:buNone/>
            </a:pPr>
            <a:r>
              <a:rPr lang="fr-FR" sz="2400" dirty="0" smtClean="0"/>
              <a:t>Daniel GAUER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39885"/>
            <a:ext cx="3027412" cy="416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91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 prévues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534004"/>
            <a:ext cx="8229600" cy="456730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400" dirty="0" smtClean="0"/>
              <a:t>Organisation des Championnats départementaux de cross au Parc de la Douce le 10/01/2016</a:t>
            </a:r>
          </a:p>
          <a:p>
            <a:pPr marL="457200" lvl="1" indent="0">
              <a:buNone/>
            </a:pPr>
            <a:r>
              <a:rPr lang="fr-FR" sz="2400" dirty="0" smtClean="0"/>
              <a:t>En collaboration avec</a:t>
            </a:r>
          </a:p>
          <a:p>
            <a:pPr marL="457200" lvl="1" indent="0">
              <a:buNone/>
            </a:pPr>
            <a:r>
              <a:rPr lang="fr-FR" sz="2400" dirty="0" smtClean="0"/>
              <a:t>le comité départemental.</a:t>
            </a:r>
          </a:p>
          <a:p>
            <a:pPr marL="457200" lvl="1" indent="0">
              <a:buNone/>
            </a:pPr>
            <a:r>
              <a:rPr lang="fr-FR" sz="2400" dirty="0" smtClean="0"/>
              <a:t>Avec l’aide de la ville de </a:t>
            </a:r>
          </a:p>
          <a:p>
            <a:pPr marL="457200" lvl="1" indent="0">
              <a:buNone/>
            </a:pPr>
            <a:r>
              <a:rPr lang="fr-FR" sz="2400" dirty="0" smtClean="0"/>
              <a:t>Belfort.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Nous aurons également </a:t>
            </a:r>
          </a:p>
          <a:p>
            <a:pPr marL="457200" lvl="1" indent="0">
              <a:buNone/>
            </a:pPr>
            <a:r>
              <a:rPr lang="fr-FR" sz="2400" dirty="0" smtClean="0"/>
              <a:t>besoin de bonnes </a:t>
            </a:r>
            <a:r>
              <a:rPr lang="fr-FR" sz="2400" dirty="0" err="1" smtClean="0"/>
              <a:t>volontées</a:t>
            </a:r>
            <a:r>
              <a:rPr lang="fr-FR" sz="2400" dirty="0" smtClean="0"/>
              <a:t>.</a:t>
            </a:r>
          </a:p>
          <a:p>
            <a:pPr marL="457200" lvl="1" indent="0">
              <a:buNone/>
            </a:pPr>
            <a:r>
              <a:rPr lang="fr-FR" sz="2400" dirty="0" smtClean="0"/>
              <a:t>(20 bénévoles)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endParaRPr lang="fr-FR" sz="2400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69285" y="2198768"/>
            <a:ext cx="3672408" cy="41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24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 prévues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534004"/>
            <a:ext cx="8229600" cy="456730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400" dirty="0" smtClean="0"/>
              <a:t>GAGNONS RIO</a:t>
            </a:r>
          </a:p>
          <a:p>
            <a:pPr marL="457200" lvl="1" indent="0">
              <a:buNone/>
            </a:pPr>
            <a:r>
              <a:rPr lang="fr-FR" sz="2400" dirty="0" smtClean="0"/>
              <a:t>TOMBOLA organisée </a:t>
            </a:r>
          </a:p>
          <a:p>
            <a:pPr marL="457200" lvl="1" indent="0">
              <a:buNone/>
            </a:pPr>
            <a:r>
              <a:rPr lang="fr-FR" sz="2400" dirty="0" smtClean="0"/>
              <a:t>Par la FFH</a:t>
            </a:r>
          </a:p>
          <a:p>
            <a:pPr marL="457200" lvl="1" indent="0">
              <a:buNone/>
            </a:pPr>
            <a:endParaRPr lang="fr-FR" sz="2400" dirty="0"/>
          </a:p>
          <a:p>
            <a:pPr marL="457200" lvl="1" indent="0">
              <a:buNone/>
            </a:pPr>
            <a:r>
              <a:rPr lang="fr-FR" sz="2000" dirty="0" smtClean="0"/>
              <a:t>Carnets de 10 tickets</a:t>
            </a:r>
          </a:p>
          <a:p>
            <a:pPr marL="457200" lvl="1" indent="0">
              <a:buNone/>
            </a:pPr>
            <a:r>
              <a:rPr lang="fr-FR" sz="2000" dirty="0" smtClean="0"/>
              <a:t>2 euros le ticket.</a:t>
            </a:r>
          </a:p>
          <a:p>
            <a:pPr marL="457200" lvl="1" indent="0">
              <a:buNone/>
            </a:pPr>
            <a:r>
              <a:rPr lang="fr-FR" sz="2000" dirty="0" smtClean="0"/>
              <a:t>Jusqu’au 31/10/2016</a:t>
            </a:r>
          </a:p>
          <a:p>
            <a:pPr marL="457200" lvl="1" indent="0">
              <a:buNone/>
            </a:pPr>
            <a:endParaRPr lang="fr-FR" sz="2000" dirty="0" smtClean="0"/>
          </a:p>
          <a:p>
            <a:pPr marL="457200" lvl="1" indent="0">
              <a:buNone/>
            </a:pPr>
            <a:r>
              <a:rPr lang="fr-FR" sz="2000" dirty="0" smtClean="0"/>
              <a:t>Carnets à vendre</a:t>
            </a:r>
          </a:p>
          <a:p>
            <a:pPr marL="457200" lvl="1" indent="0">
              <a:buNone/>
            </a:pPr>
            <a:r>
              <a:rPr lang="fr-FR" sz="2000" dirty="0" smtClean="0"/>
              <a:t>disponibles dès aujourd’hui.</a:t>
            </a:r>
          </a:p>
          <a:p>
            <a:pPr marL="457200" lvl="1" indent="0">
              <a:buNone/>
            </a:pPr>
            <a:r>
              <a:rPr lang="fr-FR" sz="2000" dirty="0" smtClean="0"/>
              <a:t>50% revient à l’association.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3073"/>
            <a:ext cx="386715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06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Saison 2014/2015</a:t>
            </a:r>
            <a:br>
              <a:rPr lang="fr-FR" sz="2800" dirty="0" smtClean="0"/>
            </a:br>
            <a:r>
              <a:rPr lang="fr-FR" sz="2800" dirty="0" smtClean="0"/>
              <a:t>7 compétitions au Stade SERZIAN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400" dirty="0" smtClean="0"/>
              <a:t>05 </a:t>
            </a:r>
            <a:r>
              <a:rPr lang="fr-FR" sz="2400" dirty="0"/>
              <a:t>Octobre 2014: </a:t>
            </a:r>
            <a:r>
              <a:rPr lang="fr-FR" sz="2400" dirty="0" err="1" smtClean="0"/>
              <a:t>equip'athlé</a:t>
            </a:r>
            <a:r>
              <a:rPr lang="fr-FR" sz="2400" dirty="0" smtClean="0"/>
              <a:t> </a:t>
            </a:r>
            <a:r>
              <a:rPr lang="fr-FR" sz="2400" dirty="0"/>
              <a:t>t</a:t>
            </a:r>
            <a:r>
              <a:rPr lang="fr-FR" sz="2400" dirty="0" smtClean="0"/>
              <a:t>our automnal (95)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 26 Octobre 2014: Finale </a:t>
            </a:r>
            <a:r>
              <a:rPr lang="fr-FR" sz="2400" dirty="0"/>
              <a:t>interrégionale </a:t>
            </a:r>
            <a:r>
              <a:rPr lang="fr-FR" sz="2400" dirty="0" err="1"/>
              <a:t>equip'athlé</a:t>
            </a:r>
            <a:r>
              <a:rPr lang="fr-FR" sz="2400" dirty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/mi (230)</a:t>
            </a: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12 avril: </a:t>
            </a:r>
            <a:r>
              <a:rPr lang="fr-FR" sz="2400" dirty="0"/>
              <a:t>Meeting jeunes et TC  </a:t>
            </a:r>
            <a:r>
              <a:rPr lang="fr-FR" sz="2400" dirty="0" smtClean="0"/>
              <a:t>(66) </a:t>
            </a:r>
            <a:endParaRPr lang="fr-FR" sz="2400" dirty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 17 mai: Championnats départementaux BM (70)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 05 Juin: </a:t>
            </a:r>
            <a:r>
              <a:rPr lang="fr-FR" sz="2400" dirty="0" err="1" smtClean="0"/>
              <a:t>Chts</a:t>
            </a:r>
            <a:r>
              <a:rPr lang="fr-FR" sz="2400" dirty="0" smtClean="0"/>
              <a:t> de Franche-Comté TC (221)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/>
              <a:t> </a:t>
            </a:r>
            <a:r>
              <a:rPr lang="fr-FR" sz="2400" dirty="0" smtClean="0"/>
              <a:t>10 Juin: </a:t>
            </a:r>
            <a:r>
              <a:rPr lang="fr-FR" sz="2400" dirty="0"/>
              <a:t>Relais </a:t>
            </a:r>
            <a:r>
              <a:rPr lang="fr-FR" sz="2400" dirty="0" smtClean="0"/>
              <a:t>(53)</a:t>
            </a:r>
            <a:endParaRPr lang="fr-FR" sz="2400" dirty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19 Juin: </a:t>
            </a:r>
            <a:r>
              <a:rPr lang="fr-FR" sz="2400" dirty="0"/>
              <a:t>Coupe du </a:t>
            </a:r>
            <a:r>
              <a:rPr lang="fr-FR" sz="2400" dirty="0" smtClean="0"/>
              <a:t>CG90 (59)  </a:t>
            </a:r>
            <a:endParaRPr lang="fr-FR" sz="2400" dirty="0"/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5154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Quelques chiffres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6078" y="1772816"/>
            <a:ext cx="8229600" cy="4464496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400" dirty="0" smtClean="0"/>
              <a:t>247 Licenciés 29% du MBA  (204 et 26% en 2014) </a:t>
            </a:r>
          </a:p>
          <a:p>
            <a:pPr marL="457200" lvl="1" indent="0">
              <a:buNone/>
            </a:pPr>
            <a:endParaRPr lang="fr-FR" sz="18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110 déplacements aux compétitions qui représentent plus de 41 000 km (bus, voitures, …) pour 32 000 en 2014</a:t>
            </a:r>
          </a:p>
          <a:p>
            <a:pPr marL="457200" lvl="1" indent="0">
              <a:buNone/>
            </a:pPr>
            <a:endParaRPr lang="fr-FR" sz="18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1816 pts au classement des clubs, 32% du MBA qui totalise 5850 pts, 32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club français</a:t>
            </a:r>
            <a:r>
              <a:rPr lang="fr-FR" sz="2400" dirty="0"/>
              <a:t> </a:t>
            </a:r>
            <a:r>
              <a:rPr lang="fr-FR" sz="2400" dirty="0" smtClean="0"/>
              <a:t>+ 10 places</a:t>
            </a:r>
          </a:p>
          <a:p>
            <a:pPr marL="457200" lvl="1" indent="0">
              <a:buNone/>
            </a:pPr>
            <a:r>
              <a:rPr lang="fr-FR" sz="2400" dirty="0" smtClean="0"/>
              <a:t> Gain de 330 pts pour BA et 680 MBA, </a:t>
            </a:r>
          </a:p>
          <a:p>
            <a:pPr marL="457200" lvl="1" indent="0">
              <a:buNone/>
            </a:pPr>
            <a:r>
              <a:rPr lang="fr-FR" sz="2400" dirty="0"/>
              <a:t> </a:t>
            </a:r>
            <a:r>
              <a:rPr lang="fr-FR" sz="2400" dirty="0" smtClean="0"/>
              <a:t> % BA en hausse.</a:t>
            </a:r>
          </a:p>
        </p:txBody>
      </p:sp>
    </p:spTree>
    <p:extLst>
      <p:ext uri="{BB962C8B-B14F-4D97-AF65-F5344CB8AC3E}">
        <p14:creationId xmlns:p14="http://schemas.microsoft.com/office/powerpoint/2010/main" val="38894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628800"/>
            <a:ext cx="8229600" cy="4464025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CROSS</a:t>
            </a:r>
          </a:p>
          <a:p>
            <a:pPr marL="0" indent="0">
              <a:buNone/>
            </a:pPr>
            <a:r>
              <a:rPr lang="fr-FR" dirty="0" smtClean="0"/>
              <a:t>01 Mars Championnats de France de cross aux Mureaux: 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Vétérans </a:t>
            </a:r>
            <a:r>
              <a:rPr lang="fr-FR" dirty="0"/>
              <a:t>2 (+ de 50 ans)</a:t>
            </a:r>
          </a:p>
          <a:p>
            <a:pPr marL="457200" lvl="1" indent="0">
              <a:buNone/>
            </a:pPr>
            <a:r>
              <a:rPr lang="fr-FR" sz="2400" dirty="0" smtClean="0"/>
              <a:t>Pascal SIMON 67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, </a:t>
            </a:r>
            <a:r>
              <a:rPr lang="fr-FR" sz="2400" dirty="0"/>
              <a:t>Gérard HERBULDING </a:t>
            </a:r>
            <a:r>
              <a:rPr lang="fr-FR" sz="2400" dirty="0" smtClean="0"/>
              <a:t>72</a:t>
            </a:r>
            <a:r>
              <a:rPr lang="fr-FR" sz="2400" baseline="30000" dirty="0" smtClean="0"/>
              <a:t>e </a:t>
            </a:r>
            <a:r>
              <a:rPr lang="fr-FR" sz="2400" dirty="0" smtClean="0"/>
              <a:t>Christian PAYEN 115</a:t>
            </a:r>
            <a:r>
              <a:rPr lang="fr-FR" sz="2400" baseline="30000" dirty="0" smtClean="0"/>
              <a:t>e</a:t>
            </a: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5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par équipe avec le sochalien Salan SOLTANI 6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et le </a:t>
            </a:r>
            <a:r>
              <a:rPr lang="fr-FR" sz="2400" dirty="0" err="1" smtClean="0"/>
              <a:t>Dellois</a:t>
            </a:r>
            <a:r>
              <a:rPr lang="fr-FR" sz="2400" dirty="0" smtClean="0"/>
              <a:t> Jean-Claude ZAUGG 63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2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628800"/>
            <a:ext cx="8425184" cy="4464025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CROSS</a:t>
            </a:r>
            <a:endParaRPr lang="fr-FR" dirty="0"/>
          </a:p>
          <a:p>
            <a:pPr marL="0" indent="0">
              <a:buNone/>
            </a:pPr>
            <a:r>
              <a:rPr lang="fr-FR" sz="2400" dirty="0"/>
              <a:t>15 Février Demi-finale France de Cross à Montbéliard:  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La </a:t>
            </a:r>
            <a:r>
              <a:rPr lang="fr-FR" sz="2400" dirty="0"/>
              <a:t>Cadette Elisa </a:t>
            </a:r>
            <a:r>
              <a:rPr lang="fr-FR" sz="2400" dirty="0" err="1"/>
              <a:t>Turbergue</a:t>
            </a:r>
            <a:r>
              <a:rPr lang="fr-FR" sz="2400" dirty="0"/>
              <a:t> </a:t>
            </a:r>
            <a:r>
              <a:rPr lang="fr-FR" sz="2400" dirty="0" smtClean="0"/>
              <a:t>termine à </a:t>
            </a:r>
            <a:r>
              <a:rPr lang="fr-FR" sz="2400" dirty="0"/>
              <a:t>une place de la qualification. (39</a:t>
            </a:r>
            <a:r>
              <a:rPr lang="fr-FR" sz="2400" baseline="30000" dirty="0"/>
              <a:t>e</a:t>
            </a:r>
            <a:r>
              <a:rPr lang="fr-FR" sz="2400" dirty="0"/>
              <a:t>) suivi de près par Célia </a:t>
            </a:r>
            <a:r>
              <a:rPr lang="fr-FR" sz="2400" dirty="0" err="1" smtClean="0"/>
              <a:t>Delcey</a:t>
            </a:r>
            <a:r>
              <a:rPr lang="fr-FR" sz="2400" dirty="0" smtClean="0"/>
              <a:t> (46</a:t>
            </a:r>
            <a:r>
              <a:rPr lang="fr-FR" sz="2400" baseline="30000" dirty="0" smtClean="0"/>
              <a:t>e</a:t>
            </a:r>
            <a:r>
              <a:rPr lang="fr-FR" sz="2400" dirty="0"/>
              <a:t>)</a:t>
            </a:r>
          </a:p>
          <a:p>
            <a:pPr marL="0" indent="0">
              <a:buNone/>
            </a:pPr>
            <a:r>
              <a:rPr lang="fr-FR" sz="2400" dirty="0" smtClean="0"/>
              <a:t>Karim Tabou </a:t>
            </a:r>
            <a:r>
              <a:rPr lang="fr-FR" sz="2400" dirty="0"/>
              <a:t>7</a:t>
            </a:r>
            <a:r>
              <a:rPr lang="fr-FR" sz="2400" baseline="30000" dirty="0"/>
              <a:t>e</a:t>
            </a:r>
            <a:r>
              <a:rPr lang="fr-FR" sz="2400" dirty="0"/>
              <a:t> se qualifie en cross court</a:t>
            </a:r>
            <a:r>
              <a:rPr lang="fr-FR" sz="2400" dirty="0" smtClean="0"/>
              <a:t>.</a:t>
            </a:r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r>
              <a:rPr lang="fr-FR" sz="2400" dirty="0" smtClean="0"/>
              <a:t>Le 21 janvier, Besançon, Championnats de Franche-Comté.  Karim TABOU remporte le titre sur cross court, ainsi que la victoire par équipe avec le MBA</a:t>
            </a:r>
          </a:p>
          <a:p>
            <a:pPr marL="0" indent="0">
              <a:buNone/>
            </a:pPr>
            <a:r>
              <a:rPr lang="fr-FR" sz="2400" dirty="0" smtClean="0"/>
              <a:t>Victoire par équipe également pour nos 2 cadettes.</a:t>
            </a:r>
          </a:p>
          <a:p>
            <a:pPr marL="0" indent="0">
              <a:buNone/>
            </a:pPr>
            <a:r>
              <a:rPr lang="fr-FR" sz="2400" dirty="0" smtClean="0"/>
              <a:t>4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place pour Antoine </a:t>
            </a:r>
            <a:r>
              <a:rPr lang="fr-FR" sz="2400" dirty="0" err="1" smtClean="0"/>
              <a:t>Fresse</a:t>
            </a:r>
            <a:r>
              <a:rPr lang="fr-FR" sz="2400" dirty="0" smtClean="0"/>
              <a:t> en minime.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28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Achat de matériel:</a:t>
            </a:r>
          </a:p>
          <a:p>
            <a:pPr marL="457200" lvl="1" indent="0">
              <a:buNone/>
            </a:pPr>
            <a:r>
              <a:rPr lang="fr-FR" dirty="0" smtClean="0"/>
              <a:t>Dans la continuité de 2013 et 2014, pour les compétitions et l’entrainement :</a:t>
            </a:r>
          </a:p>
          <a:p>
            <a:pPr marL="457200" lvl="1" indent="0">
              <a:buNone/>
            </a:pPr>
            <a:r>
              <a:rPr lang="fr-FR" dirty="0" smtClean="0"/>
              <a:t>Engins de Lancer, mini-haies</a:t>
            </a:r>
            <a:r>
              <a:rPr lang="fr-FR" dirty="0"/>
              <a:t>, toises , </a:t>
            </a:r>
            <a:r>
              <a:rPr lang="fr-FR" dirty="0" smtClean="0"/>
              <a:t>hectomètres, Starting-block, Chronométrie, Chariot de traction sprint ….</a:t>
            </a:r>
          </a:p>
          <a:p>
            <a:pPr marL="457200" lvl="1" indent="0">
              <a:buNone/>
            </a:pPr>
            <a:endParaRPr lang="fr-FR" sz="1600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Responsables du matériel: </a:t>
            </a:r>
          </a:p>
          <a:p>
            <a:pPr lvl="2">
              <a:buFont typeface="Wingdings" pitchFamily="2" charset="2"/>
              <a:buChar char="Ø"/>
            </a:pPr>
            <a:r>
              <a:rPr lang="fr-FR" dirty="0" smtClean="0"/>
              <a:t>Thierry Bossez</a:t>
            </a:r>
          </a:p>
          <a:p>
            <a:pPr lvl="2">
              <a:buFont typeface="Wingdings" pitchFamily="2" charset="2"/>
              <a:buChar char="Ø"/>
            </a:pPr>
            <a:r>
              <a:rPr lang="fr-FR" dirty="0" smtClean="0"/>
              <a:t>François </a:t>
            </a:r>
            <a:r>
              <a:rPr lang="fr-FR" dirty="0" err="1" smtClean="0"/>
              <a:t>Roubeau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670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SALLE</a:t>
            </a:r>
          </a:p>
          <a:p>
            <a:pPr marL="0" indent="0">
              <a:buNone/>
            </a:pPr>
            <a:r>
              <a:rPr lang="fr-FR" sz="2800" dirty="0" smtClean="0"/>
              <a:t>Championnats de France Vétéran en Salle</a:t>
            </a:r>
          </a:p>
          <a:p>
            <a:pPr marL="0" indent="0">
              <a:buNone/>
            </a:pPr>
            <a:r>
              <a:rPr lang="fr-FR" sz="2800" dirty="0" smtClean="0"/>
              <a:t> à Nantes.</a:t>
            </a:r>
          </a:p>
          <a:p>
            <a:pPr marL="457200" lvl="1" indent="0">
              <a:buNone/>
            </a:pPr>
            <a:endParaRPr lang="fr-FR" sz="2000" dirty="0"/>
          </a:p>
          <a:p>
            <a:pPr lvl="1">
              <a:buFont typeface="Wingdings" pitchFamily="2" charset="2"/>
              <a:buChar char="Ø"/>
            </a:pPr>
            <a:r>
              <a:rPr lang="fr-FR" sz="2400" dirty="0"/>
              <a:t>Roger </a:t>
            </a:r>
            <a:r>
              <a:rPr lang="fr-FR" sz="2400" dirty="0" smtClean="0"/>
              <a:t>CATASTINI 3 médailles d’argent  en M65: 60m (8’’86), Triple-saut (8m71) et pentathlon (2862pts).</a:t>
            </a:r>
          </a:p>
          <a:p>
            <a:pPr lvl="1">
              <a:buFont typeface="Wingdings" pitchFamily="2" charset="2"/>
              <a:buChar char="Ø"/>
            </a:pPr>
            <a:endParaRPr lang="fr-FR" sz="2400" dirty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Lionel BEDOT Médaille d’argent en hauteur (1m53).</a:t>
            </a:r>
            <a:endParaRPr lang="fr-FR" sz="2400" dirty="0"/>
          </a:p>
          <a:p>
            <a:pPr marL="457200" lvl="1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2048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SALLE</a:t>
            </a:r>
          </a:p>
          <a:p>
            <a:pPr marL="0" indent="0">
              <a:buNone/>
            </a:pPr>
            <a:r>
              <a:rPr lang="fr-FR" sz="2800" dirty="0" smtClean="0"/>
              <a:t>Championnats de France  jeunes </a:t>
            </a:r>
            <a:r>
              <a:rPr lang="fr-FR" sz="2800" dirty="0"/>
              <a:t>en Salle</a:t>
            </a:r>
            <a:r>
              <a:rPr lang="fr-FR" dirty="0"/>
              <a:t> </a:t>
            </a:r>
            <a:endParaRPr lang="fr-FR" dirty="0" smtClean="0"/>
          </a:p>
          <a:p>
            <a:pPr marL="0" indent="0">
              <a:buNone/>
            </a:pPr>
            <a:r>
              <a:rPr lang="fr-FR" sz="2800" dirty="0" smtClean="0"/>
              <a:t>Le </a:t>
            </a:r>
            <a:r>
              <a:rPr lang="fr-FR" sz="2800" dirty="0"/>
              <a:t>14 </a:t>
            </a:r>
            <a:r>
              <a:rPr lang="fr-FR" sz="2800" dirty="0" smtClean="0"/>
              <a:t>février </a:t>
            </a:r>
            <a:r>
              <a:rPr lang="fr-FR" sz="2800" dirty="0"/>
              <a:t>2015 à Nantes : </a:t>
            </a:r>
            <a:endParaRPr lang="fr-FR" sz="28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Camille MEVIL BLANCHE est la seule représentante de Belfort </a:t>
            </a:r>
            <a:r>
              <a:rPr lang="fr-FR" sz="2400" dirty="0" err="1" smtClean="0"/>
              <a:t>Athlé</a:t>
            </a:r>
            <a:r>
              <a:rPr lang="fr-FR" sz="2400" dirty="0" smtClean="0"/>
              <a:t> et du MBA </a:t>
            </a:r>
          </a:p>
          <a:p>
            <a:pPr marL="457200" lvl="1" indent="0">
              <a:buNone/>
            </a:pPr>
            <a:r>
              <a:rPr lang="fr-FR" sz="2400" dirty="0" smtClean="0"/>
              <a:t>Elle rentre en finale du 60m Haies JUF (8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)</a:t>
            </a:r>
          </a:p>
          <a:p>
            <a:pPr marL="457200" lvl="1" indent="0">
              <a:buNone/>
            </a:pPr>
            <a:r>
              <a:rPr lang="fr-FR" sz="2400" dirty="0" smtClean="0"/>
              <a:t>En battant son record personnel 8’’87</a:t>
            </a:r>
          </a:p>
          <a:p>
            <a:pPr lvl="1">
              <a:buFont typeface="Wingdings" pitchFamily="2" charset="2"/>
              <a:buChar char="Ø"/>
            </a:pPr>
            <a:endParaRPr lang="fr-FR" sz="2000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5" y="547622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64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SALLE</a:t>
            </a:r>
          </a:p>
          <a:p>
            <a:pPr marL="0" indent="0">
              <a:buNone/>
            </a:pPr>
            <a:r>
              <a:rPr lang="fr-FR" sz="2800" dirty="0" smtClean="0"/>
              <a:t>Championnats de Franche-Comté le 11 Janvier </a:t>
            </a:r>
            <a:r>
              <a:rPr lang="fr-FR" sz="2800" dirty="0"/>
              <a:t>2015 à </a:t>
            </a:r>
            <a:r>
              <a:rPr lang="fr-FR" sz="2800" dirty="0" smtClean="0"/>
              <a:t>Vittel </a:t>
            </a:r>
            <a:r>
              <a:rPr lang="fr-FR" sz="2800" dirty="0"/>
              <a:t>: </a:t>
            </a:r>
            <a:endParaRPr lang="fr-FR" sz="28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4 titres individuels pour Belfort </a:t>
            </a:r>
            <a:r>
              <a:rPr lang="fr-FR" sz="2400" dirty="0" err="1" smtClean="0"/>
              <a:t>Athlé</a:t>
            </a:r>
            <a:endParaRPr lang="fr-FR" sz="24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Camille </a:t>
            </a:r>
            <a:r>
              <a:rPr lang="fr-FR" sz="2400" dirty="0" err="1" smtClean="0"/>
              <a:t>Mevil</a:t>
            </a:r>
            <a:r>
              <a:rPr lang="fr-FR" sz="2400" dirty="0" smtClean="0"/>
              <a:t>-Blanche sur 200 (26’’58) et 60m Haies (9’’15)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/>
              <a:t> A</a:t>
            </a:r>
            <a:r>
              <a:rPr lang="fr-FR" sz="2400" dirty="0" smtClean="0"/>
              <a:t>ngèle </a:t>
            </a:r>
            <a:r>
              <a:rPr lang="fr-FR" sz="2400" dirty="0" err="1" smtClean="0"/>
              <a:t>Cignali</a:t>
            </a:r>
            <a:r>
              <a:rPr lang="fr-FR" sz="2400" dirty="0" smtClean="0"/>
              <a:t> sur 400m (61’’26)</a:t>
            </a:r>
          </a:p>
          <a:p>
            <a:pPr lvl="1">
              <a:buFont typeface="Wingdings" pitchFamily="2" charset="2"/>
              <a:buChar char="Ø"/>
            </a:pPr>
            <a:endParaRPr lang="fr-FR" sz="2000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5" y="547622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28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16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4" y="18864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42231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2014</a:t>
            </a:r>
            <a:br>
              <a:rPr lang="fr-FR" sz="2800" dirty="0" smtClean="0"/>
            </a:br>
            <a:r>
              <a:rPr lang="fr-FR" sz="2800" dirty="0" smtClean="0"/>
              <a:t>Principaux Résultats Sportif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323528" y="1351385"/>
            <a:ext cx="8661648" cy="4813919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PISTE</a:t>
            </a:r>
          </a:p>
          <a:p>
            <a:pPr marL="0" indent="0">
              <a:buNone/>
            </a:pPr>
            <a:r>
              <a:rPr lang="fr-FR" sz="2400" dirty="0" smtClean="0"/>
              <a:t>Aurélie </a:t>
            </a:r>
            <a:r>
              <a:rPr lang="fr-FR" sz="2400" dirty="0" err="1" smtClean="0"/>
              <a:t>Chaboudez</a:t>
            </a:r>
            <a:r>
              <a:rPr lang="fr-FR" sz="2400" dirty="0" smtClean="0"/>
              <a:t>: 400m Haies</a:t>
            </a:r>
          </a:p>
          <a:p>
            <a:pPr marL="0" indent="0">
              <a:buNone/>
            </a:pPr>
            <a:r>
              <a:rPr lang="fr-FR" sz="2400" dirty="0" smtClean="0"/>
              <a:t>½ Finaliste des Championnats du</a:t>
            </a:r>
          </a:p>
          <a:p>
            <a:pPr marL="0" indent="0">
              <a:buNone/>
            </a:pPr>
            <a:r>
              <a:rPr lang="fr-FR" sz="2400" dirty="0" smtClean="0"/>
              <a:t>Monde à </a:t>
            </a:r>
            <a:r>
              <a:rPr lang="fr-FR" sz="2400" dirty="0" err="1" smtClean="0"/>
              <a:t>Pekin</a:t>
            </a:r>
            <a:r>
              <a:rPr lang="fr-FR" sz="2400" dirty="0" smtClean="0"/>
              <a:t>.</a:t>
            </a:r>
          </a:p>
          <a:p>
            <a:pPr marL="0" indent="0">
              <a:buNone/>
            </a:pPr>
            <a:r>
              <a:rPr lang="fr-FR" sz="2400" dirty="0" smtClean="0"/>
              <a:t>Médaille de Bronze des</a:t>
            </a:r>
          </a:p>
          <a:p>
            <a:pPr marL="0" indent="0">
              <a:buNone/>
            </a:pPr>
            <a:r>
              <a:rPr lang="fr-FR" sz="2400" dirty="0" smtClean="0"/>
              <a:t>Championnats d’Europe espoirs.</a:t>
            </a:r>
          </a:p>
          <a:p>
            <a:pPr marL="0" indent="0">
              <a:buNone/>
            </a:pPr>
            <a:r>
              <a:rPr lang="fr-FR" sz="2400" dirty="0" smtClean="0"/>
              <a:t>Meilleure performance française</a:t>
            </a:r>
          </a:p>
          <a:p>
            <a:pPr marL="0" indent="0">
              <a:buNone/>
            </a:pPr>
            <a:r>
              <a:rPr lang="fr-FR" sz="2400" dirty="0" smtClean="0"/>
              <a:t>2015 : 55’’51</a:t>
            </a:r>
          </a:p>
          <a:p>
            <a:pPr marL="0" indent="0">
              <a:buNone/>
            </a:pPr>
            <a:r>
              <a:rPr lang="fr-FR" sz="2400" dirty="0" smtClean="0"/>
              <a:t>Internationale B</a:t>
            </a:r>
          </a:p>
          <a:p>
            <a:pPr marL="0" indent="0">
              <a:buNone/>
            </a:pPr>
            <a:r>
              <a:rPr lang="fr-FR" sz="2400" dirty="0" smtClean="0"/>
              <a:t>  </a:t>
            </a:r>
          </a:p>
          <a:p>
            <a:pPr marL="914400" lvl="2" indent="0">
              <a:buNone/>
            </a:pPr>
            <a:endParaRPr lang="fr-FR" sz="2000" dirty="0" smtClean="0"/>
          </a:p>
          <a:p>
            <a:pPr marL="914400" lvl="2" indent="0">
              <a:buNone/>
            </a:pPr>
            <a:endParaRPr lang="fr-FR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551" y="1381502"/>
            <a:ext cx="3789449" cy="404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74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FR" dirty="0"/>
              <a:t>PISTE</a:t>
            </a:r>
          </a:p>
          <a:p>
            <a:pPr marL="457200" lvl="1" indent="0">
              <a:buNone/>
            </a:pPr>
            <a:r>
              <a:rPr lang="fr-FR" dirty="0" smtClean="0"/>
              <a:t>Championnats de France Elite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000" dirty="0" err="1"/>
              <a:t>Fadil</a:t>
            </a:r>
            <a:r>
              <a:rPr lang="fr-FR" sz="2000" dirty="0"/>
              <a:t> BELLABOUSS en Finale des Elites (</a:t>
            </a:r>
            <a:r>
              <a:rPr lang="fr-FR" sz="2000" dirty="0" smtClean="0"/>
              <a:t>10 </a:t>
            </a:r>
            <a:r>
              <a:rPr lang="fr-FR" sz="2000" dirty="0"/>
              <a:t>juillet à </a:t>
            </a:r>
            <a:r>
              <a:rPr lang="fr-FR" sz="2000" dirty="0" smtClean="0"/>
              <a:t>Villeneuve d’Ascq)</a:t>
            </a:r>
            <a:endParaRPr lang="fr-FR" sz="2000" dirty="0"/>
          </a:p>
          <a:p>
            <a:pPr marL="457200" lvl="1" indent="0">
              <a:buNone/>
            </a:pPr>
            <a:r>
              <a:rPr lang="fr-FR" sz="2000" dirty="0" smtClean="0"/>
              <a:t>6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 </a:t>
            </a:r>
            <a:r>
              <a:rPr lang="fr-FR" sz="2000" dirty="0"/>
              <a:t>sur 400haies en </a:t>
            </a:r>
            <a:r>
              <a:rPr lang="fr-FR" sz="2000" dirty="0" smtClean="0"/>
              <a:t>50’’92</a:t>
            </a:r>
            <a:endParaRPr lang="fr-FR" sz="2000" dirty="0"/>
          </a:p>
          <a:p>
            <a:pPr marL="457200" lvl="1" indent="0">
              <a:buNone/>
            </a:pPr>
            <a:endParaRPr lang="fr-FR" sz="1000" dirty="0"/>
          </a:p>
          <a:p>
            <a:pPr lvl="1">
              <a:buFont typeface="Wingdings" pitchFamily="2" charset="2"/>
              <a:buChar char="Ø"/>
            </a:pPr>
            <a:r>
              <a:rPr lang="fr-FR" sz="2000" dirty="0"/>
              <a:t> </a:t>
            </a:r>
            <a:r>
              <a:rPr lang="fr-FR" sz="2400" dirty="0"/>
              <a:t>Cadet et Juniors à </a:t>
            </a:r>
            <a:r>
              <a:rPr lang="fr-FR" sz="2400" dirty="0" smtClean="0"/>
              <a:t>Albi </a:t>
            </a:r>
            <a:r>
              <a:rPr lang="fr-FR" sz="2400" dirty="0"/>
              <a:t>du </a:t>
            </a:r>
            <a:r>
              <a:rPr lang="fr-FR" sz="2400" dirty="0" smtClean="0"/>
              <a:t>17 </a:t>
            </a:r>
            <a:r>
              <a:rPr lang="fr-FR" sz="2400" dirty="0"/>
              <a:t>au </a:t>
            </a:r>
            <a:r>
              <a:rPr lang="fr-FR" sz="2400" dirty="0" smtClean="0"/>
              <a:t>19 </a:t>
            </a:r>
            <a:r>
              <a:rPr lang="fr-FR" sz="2400" dirty="0"/>
              <a:t>Juillet</a:t>
            </a:r>
          </a:p>
          <a:p>
            <a:pPr lvl="2">
              <a:buFont typeface="Wingdings" pitchFamily="2" charset="2"/>
              <a:buChar char="Ø"/>
            </a:pPr>
            <a:r>
              <a:rPr lang="fr-FR" sz="2000" dirty="0" smtClean="0"/>
              <a:t>Camille </a:t>
            </a:r>
            <a:r>
              <a:rPr lang="fr-FR" sz="2000" dirty="0" err="1" smtClean="0"/>
              <a:t>Mevil</a:t>
            </a:r>
            <a:r>
              <a:rPr lang="fr-FR" sz="2000" dirty="0" smtClean="0"/>
              <a:t>-Blanche Qualifiée sur 100m haies </a:t>
            </a:r>
          </a:p>
          <a:p>
            <a:pPr marL="914400" lvl="2" indent="0">
              <a:buNone/>
            </a:pPr>
            <a:r>
              <a:rPr lang="fr-FR" sz="2000" dirty="0" smtClean="0"/>
              <a:t>8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</a:t>
            </a:r>
            <a:r>
              <a:rPr lang="fr-FR" sz="2000" dirty="0"/>
              <a:t>en </a:t>
            </a:r>
            <a:r>
              <a:rPr lang="fr-FR" sz="2000" dirty="0" smtClean="0"/>
              <a:t>½ finale. 15 ’’08 en série.</a:t>
            </a:r>
            <a:endParaRPr lang="fr-FR" sz="2000" dirty="0"/>
          </a:p>
          <a:p>
            <a:pPr marL="914400" lvl="2" indent="0">
              <a:buNone/>
            </a:pPr>
            <a:r>
              <a:rPr lang="fr-FR" sz="2000" dirty="0"/>
              <a:t> </a:t>
            </a:r>
            <a:r>
              <a:rPr lang="fr-FR" sz="2000" dirty="0" smtClean="0"/>
              <a:t>Javelot: 13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en </a:t>
            </a:r>
            <a:r>
              <a:rPr lang="fr-FR" sz="2000" dirty="0" err="1" smtClean="0"/>
              <a:t>Qualif</a:t>
            </a:r>
            <a:r>
              <a:rPr lang="fr-FR" sz="2000" dirty="0" smtClean="0"/>
              <a:t> 31m41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9631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FR" dirty="0"/>
              <a:t>PISTE</a:t>
            </a:r>
          </a:p>
          <a:p>
            <a:pPr marL="457200" lvl="1" indent="0">
              <a:buNone/>
            </a:pPr>
            <a:r>
              <a:rPr lang="fr-FR" dirty="0" smtClean="0"/>
              <a:t>Championnats de France Espoir et Nationaux</a:t>
            </a:r>
          </a:p>
          <a:p>
            <a:pPr marL="457200" lvl="1" indent="0">
              <a:buNone/>
            </a:pPr>
            <a:r>
              <a:rPr lang="fr-FR" dirty="0" smtClean="0"/>
              <a:t>Nancy le 27 Juillet</a:t>
            </a:r>
          </a:p>
          <a:p>
            <a:pPr marL="457200" lvl="1" indent="0">
              <a:buNone/>
            </a:pPr>
            <a:endParaRPr lang="fr-FR" dirty="0"/>
          </a:p>
          <a:p>
            <a:pPr marL="457200" lvl="1" indent="0">
              <a:buNone/>
            </a:pPr>
            <a:r>
              <a:rPr lang="fr-FR" dirty="0" smtClean="0"/>
              <a:t>Qualifications de Salem BAKORA en Espoir sur 200m avec 21’’99</a:t>
            </a:r>
          </a:p>
          <a:p>
            <a:pPr marL="457200" lvl="1" indent="0">
              <a:buNone/>
            </a:pPr>
            <a:r>
              <a:rPr lang="fr-FR" dirty="0" smtClean="0"/>
              <a:t>et d’Angèle CIGNALI aux Nationaux sur 400m</a:t>
            </a:r>
          </a:p>
          <a:p>
            <a:pPr marL="457200" lvl="1" indent="0">
              <a:buNone/>
            </a:pPr>
            <a:r>
              <a:rPr lang="fr-FR" dirty="0" smtClean="0"/>
              <a:t>Avec 63’’31</a:t>
            </a:r>
            <a:endParaRPr lang="fr-FR" dirty="0"/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23061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Principaux Résultats Sportifs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4525963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Championnats de France Vétéran  Plein-Air</a:t>
            </a:r>
          </a:p>
          <a:p>
            <a:pPr marL="0" indent="0">
              <a:buNone/>
            </a:pPr>
            <a:r>
              <a:rPr lang="fr-FR" sz="2400" dirty="0" smtClean="0"/>
              <a:t>Obernai 12 juin.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000" dirty="0"/>
              <a:t>Alexandre BAEHR </a:t>
            </a:r>
            <a:r>
              <a:rPr lang="fr-FR" sz="2000" dirty="0" smtClean="0"/>
              <a:t> médaille d’argent au </a:t>
            </a:r>
            <a:r>
              <a:rPr lang="fr-FR" sz="2000" dirty="0"/>
              <a:t>poids  </a:t>
            </a:r>
            <a:r>
              <a:rPr lang="fr-FR" sz="2000" dirty="0" smtClean="0"/>
              <a:t>12m50  en  M40 </a:t>
            </a:r>
          </a:p>
          <a:p>
            <a:pPr marL="457200" lvl="1" indent="0">
              <a:buNone/>
            </a:pPr>
            <a:r>
              <a:rPr lang="fr-FR" sz="2000" dirty="0" smtClean="0"/>
              <a:t>Sélection en équipe de France </a:t>
            </a:r>
          </a:p>
          <a:p>
            <a:pPr marL="457200" lvl="1" indent="0">
              <a:buNone/>
            </a:pPr>
            <a:r>
              <a:rPr lang="fr-FR" sz="2000" dirty="0" smtClean="0"/>
              <a:t>Vétéran pour le  match </a:t>
            </a:r>
          </a:p>
          <a:p>
            <a:pPr marL="457200" lvl="1" indent="0">
              <a:buNone/>
            </a:pPr>
            <a:r>
              <a:rPr lang="fr-FR" sz="2000" dirty="0" smtClean="0"/>
              <a:t>France-Allemagne-Belgique.</a:t>
            </a:r>
            <a:endParaRPr lang="fr-FR" sz="2000" dirty="0"/>
          </a:p>
          <a:p>
            <a:pPr marL="457200" lvl="1" indent="0">
              <a:buNone/>
            </a:pPr>
            <a:endParaRPr lang="fr-FR" sz="900" dirty="0"/>
          </a:p>
          <a:p>
            <a:pPr lvl="1">
              <a:buFont typeface="Wingdings" pitchFamily="2" charset="2"/>
              <a:buChar char="Ø"/>
            </a:pPr>
            <a:r>
              <a:rPr lang="fr-FR" sz="2000" dirty="0"/>
              <a:t>Roger </a:t>
            </a:r>
            <a:r>
              <a:rPr lang="fr-FR" sz="2000" dirty="0" smtClean="0"/>
              <a:t>CATASTINI   médaille d’argent </a:t>
            </a:r>
          </a:p>
          <a:p>
            <a:pPr marL="457200" lvl="1" indent="0">
              <a:buNone/>
            </a:pPr>
            <a:r>
              <a:rPr lang="fr-FR" sz="2000" dirty="0" smtClean="0"/>
              <a:t> du Décathlon M65  avec 5050pts</a:t>
            </a:r>
          </a:p>
          <a:p>
            <a:pPr marL="457200" lvl="1" indent="0">
              <a:buNone/>
            </a:pPr>
            <a:endParaRPr lang="fr-FR" sz="900" dirty="0"/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Lionel BEDOT  4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M55 </a:t>
            </a:r>
          </a:p>
          <a:p>
            <a:pPr marL="457200" lvl="1" indent="0">
              <a:buNone/>
            </a:pPr>
            <a:r>
              <a:rPr lang="fr-FR" sz="2000" dirty="0" smtClean="0"/>
              <a:t>du  Pentathlon. 2499pts</a:t>
            </a:r>
            <a:endParaRPr lang="fr-FR" sz="2000" dirty="0"/>
          </a:p>
          <a:p>
            <a:pPr marL="457200" lvl="1" indent="0">
              <a:buNone/>
            </a:pPr>
            <a:endParaRPr lang="fr-FR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68960"/>
            <a:ext cx="3290490" cy="345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9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5036" y="188640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Interclubs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7" y="201873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87624" y="1329160"/>
            <a:ext cx="7560840" cy="2103015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000" dirty="0" smtClean="0"/>
              <a:t>Le MBA se maintient en national 1A,  2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division Nationale en disputant la finale cette année à Lyon.</a:t>
            </a:r>
          </a:p>
          <a:p>
            <a:pPr lvl="1">
              <a:buFont typeface="Wingdings" pitchFamily="2" charset="2"/>
              <a:buChar char="Ø"/>
            </a:pPr>
            <a:endParaRPr lang="fr-FR" sz="2000" dirty="0" smtClean="0"/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Sur les 2 tours, 18 Athlètes de BA sélectionnés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 Sur 172 performances Belfort-</a:t>
            </a:r>
            <a:r>
              <a:rPr lang="fr-FR" sz="2000" dirty="0" err="1" smtClean="0"/>
              <a:t>Atlhé</a:t>
            </a:r>
            <a:r>
              <a:rPr lang="fr-FR" sz="2000" dirty="0" smtClean="0"/>
              <a:t> en a réalisé 60 ce qui représente 34% (31% en 2014)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95798"/>
            <a:ext cx="1902718" cy="285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89353"/>
            <a:ext cx="2846387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5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5036" y="188640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/>
              <a:t>AG 2015</a:t>
            </a:r>
            <a:br>
              <a:rPr lang="fr-FR" sz="2800" dirty="0"/>
            </a:br>
            <a:r>
              <a:rPr lang="fr-FR" sz="2800" dirty="0"/>
              <a:t>Principaux Résultats Sportifs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7" y="201873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0756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Minimes:</a:t>
            </a:r>
          </a:p>
          <a:p>
            <a:pPr marL="0" indent="0">
              <a:buNone/>
            </a:pPr>
            <a:r>
              <a:rPr lang="fr-FR" sz="2400" dirty="0" smtClean="0"/>
              <a:t>Finale Nationale des pointes d’or, </a:t>
            </a:r>
            <a:r>
              <a:rPr lang="fr-FR" sz="2400" dirty="0" err="1" smtClean="0"/>
              <a:t>Vergeze</a:t>
            </a:r>
            <a:r>
              <a:rPr lang="fr-FR" sz="2400" dirty="0" smtClean="0"/>
              <a:t>, 4 et 5  juillet.</a:t>
            </a:r>
            <a:endParaRPr lang="fr-FR" sz="2400" dirty="0"/>
          </a:p>
          <a:p>
            <a:pPr marL="0" indent="0">
              <a:buNone/>
            </a:pPr>
            <a:endParaRPr lang="fr-FR" sz="1100" dirty="0" smtClean="0"/>
          </a:p>
          <a:p>
            <a:pPr marL="457200" lvl="1" indent="0">
              <a:buNone/>
            </a:pPr>
            <a:r>
              <a:rPr lang="fr-FR" sz="2000" dirty="0" smtClean="0"/>
              <a:t>Tom ROCHET se classe 11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avec 119pts </a:t>
            </a:r>
          </a:p>
          <a:p>
            <a:pPr marL="457200" lvl="1" indent="0">
              <a:buNone/>
            </a:pPr>
            <a:r>
              <a:rPr lang="fr-FR" sz="2000" dirty="0" smtClean="0"/>
              <a:t>6’’08 au 50m qui le classe 2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minime Français</a:t>
            </a:r>
            <a:endParaRPr lang="fr-FR" sz="2000" dirty="0"/>
          </a:p>
          <a:p>
            <a:pPr marL="457200" lvl="1" indent="0">
              <a:buNone/>
            </a:pPr>
            <a:r>
              <a:rPr lang="fr-FR" sz="2000" dirty="0" smtClean="0"/>
              <a:t>  Estelle GREVILLOT  51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avec 110pts</a:t>
            </a:r>
          </a:p>
          <a:p>
            <a:pPr marL="457200" lvl="1" indent="0">
              <a:buNone/>
            </a:pPr>
            <a:endParaRPr lang="fr-FR" sz="1000" dirty="0"/>
          </a:p>
          <a:p>
            <a:pPr marL="0" lvl="1" indent="0">
              <a:buNone/>
            </a:pPr>
            <a:r>
              <a:rPr lang="fr-FR" sz="2400" dirty="0" smtClean="0"/>
              <a:t>Finale </a:t>
            </a:r>
            <a:r>
              <a:rPr lang="fr-FR" sz="2400" dirty="0"/>
              <a:t>Nationale </a:t>
            </a:r>
            <a:r>
              <a:rPr lang="fr-FR" sz="2400" dirty="0" err="1" smtClean="0"/>
              <a:t>Equip-Athlé</a:t>
            </a:r>
            <a:r>
              <a:rPr lang="fr-FR" sz="2400" dirty="0" smtClean="0"/>
              <a:t> , Dreux,  24 et 25 Octobre</a:t>
            </a:r>
          </a:p>
          <a:p>
            <a:pPr marL="457200" lvl="1" indent="0">
              <a:buNone/>
            </a:pPr>
            <a:r>
              <a:rPr lang="fr-FR" sz="2000" dirty="0" smtClean="0"/>
              <a:t>3 minimes de BA dans l’équipe du MBA:</a:t>
            </a:r>
          </a:p>
          <a:p>
            <a:pPr marL="457200" lvl="1" indent="0">
              <a:buNone/>
            </a:pPr>
            <a:r>
              <a:rPr lang="fr-FR" sz="2000" dirty="0" smtClean="0"/>
              <a:t>Tom ROCHET   6’’08 au 50m  meilleur perf</a:t>
            </a:r>
          </a:p>
          <a:p>
            <a:pPr marL="457200" lvl="1" indent="0">
              <a:buNone/>
            </a:pPr>
            <a:r>
              <a:rPr lang="fr-FR" sz="2000" dirty="0" err="1" smtClean="0"/>
              <a:t>Téo</a:t>
            </a:r>
            <a:r>
              <a:rPr lang="fr-FR" sz="2000" dirty="0" smtClean="0"/>
              <a:t> RODIER   6’’65 au 50m</a:t>
            </a:r>
          </a:p>
          <a:p>
            <a:pPr marL="457200" lvl="1" indent="0">
              <a:buNone/>
            </a:pPr>
            <a:r>
              <a:rPr lang="fr-FR" sz="2000" dirty="0" err="1" smtClean="0"/>
              <a:t>Ayman</a:t>
            </a:r>
            <a:r>
              <a:rPr lang="fr-FR" sz="2000" dirty="0" smtClean="0"/>
              <a:t> DAOUA  1m58 en Hauteur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56955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5036" y="188640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/>
              <a:t>AG 2015</a:t>
            </a:r>
            <a:br>
              <a:rPr lang="fr-FR" sz="2800" dirty="0"/>
            </a:br>
            <a:r>
              <a:rPr lang="fr-FR" sz="2800" dirty="0"/>
              <a:t>Principaux Résultats Sportifs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7" y="201873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0756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Hors-Stade:</a:t>
            </a:r>
          </a:p>
          <a:p>
            <a:pPr marL="0" indent="0">
              <a:buNone/>
            </a:pPr>
            <a:r>
              <a:rPr lang="fr-FR" sz="2400" dirty="0" smtClean="0"/>
              <a:t>Championnats de France de Marathon, Metz 10/2014</a:t>
            </a:r>
          </a:p>
          <a:p>
            <a:pPr marL="0" indent="0">
              <a:buNone/>
            </a:pPr>
            <a:r>
              <a:rPr lang="fr-FR" sz="2000" dirty="0" smtClean="0"/>
              <a:t>3 qualifiés en V2 de BA représentaient le MBA</a:t>
            </a:r>
            <a:endParaRPr lang="fr-FR" sz="2000" dirty="0"/>
          </a:p>
          <a:p>
            <a:pPr marL="457200" lvl="1" indent="0">
              <a:buNone/>
            </a:pPr>
            <a:r>
              <a:rPr lang="fr-FR" sz="2000" dirty="0" smtClean="0"/>
              <a:t>Gérard </a:t>
            </a:r>
            <a:r>
              <a:rPr lang="fr-FR" sz="2000" dirty="0" err="1" smtClean="0"/>
              <a:t>Herbulding</a:t>
            </a:r>
            <a:r>
              <a:rPr lang="fr-FR" sz="2000" dirty="0" smtClean="0"/>
              <a:t> se classe 11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 V2 en 2h51’</a:t>
            </a:r>
          </a:p>
          <a:p>
            <a:pPr marL="457200" lvl="1" indent="0">
              <a:buNone/>
            </a:pPr>
            <a:r>
              <a:rPr lang="fr-FR" sz="2000" dirty="0" smtClean="0"/>
              <a:t>Avec ses  2h48’’33 de Lyon il se classe 4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de Franche-Comté TC</a:t>
            </a:r>
          </a:p>
          <a:p>
            <a:pPr marL="457200" lvl="1" indent="0">
              <a:buNone/>
            </a:pPr>
            <a:endParaRPr lang="fr-FR" sz="2000" dirty="0" smtClean="0"/>
          </a:p>
          <a:p>
            <a:pPr marL="0" indent="0">
              <a:buNone/>
            </a:pPr>
            <a:r>
              <a:rPr lang="fr-FR" sz="2400" dirty="0" smtClean="0"/>
              <a:t>Championnats </a:t>
            </a:r>
            <a:r>
              <a:rPr lang="fr-FR" sz="2400" dirty="0"/>
              <a:t>de France </a:t>
            </a:r>
            <a:r>
              <a:rPr lang="fr-FR" sz="2400" dirty="0" smtClean="0"/>
              <a:t>10 km à Aix les Bains 04/2015</a:t>
            </a:r>
            <a:endParaRPr lang="fr-FR" sz="2400" dirty="0"/>
          </a:p>
          <a:p>
            <a:pPr marL="457200" lvl="1" indent="0">
              <a:buNone/>
            </a:pPr>
            <a:r>
              <a:rPr lang="fr-FR" sz="2000" dirty="0" smtClean="0"/>
              <a:t>Antoine SIMON  59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JH en 35’21’’</a:t>
            </a:r>
          </a:p>
          <a:p>
            <a:pPr marL="457200" lvl="1" indent="0">
              <a:buNone/>
            </a:pPr>
            <a:r>
              <a:rPr lang="fr-FR" sz="2000" dirty="0" smtClean="0"/>
              <a:t>Pascal SIMON 34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V2H en 36’23’’</a:t>
            </a:r>
          </a:p>
        </p:txBody>
      </p:sp>
    </p:spTree>
    <p:extLst>
      <p:ext uri="{BB962C8B-B14F-4D97-AF65-F5344CB8AC3E}">
        <p14:creationId xmlns:p14="http://schemas.microsoft.com/office/powerpoint/2010/main" val="336230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700808"/>
            <a:ext cx="8229600" cy="410445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Animations:</a:t>
            </a:r>
          </a:p>
          <a:p>
            <a:pPr marL="457200" lvl="1" indent="0">
              <a:buNone/>
            </a:pPr>
            <a:r>
              <a:rPr lang="fr-FR" sz="2400" dirty="0" smtClean="0"/>
              <a:t>En Juillet stage Handisport:</a:t>
            </a:r>
          </a:p>
          <a:p>
            <a:pPr marL="457200" lvl="1" indent="0">
              <a:buNone/>
            </a:pPr>
            <a:r>
              <a:rPr lang="fr-FR" sz="2400" dirty="0" smtClean="0"/>
              <a:t>Initiation des jeunes sur une après-midi au stade </a:t>
            </a:r>
            <a:r>
              <a:rPr lang="fr-FR" sz="2400" dirty="0" err="1" smtClean="0"/>
              <a:t>Serzian</a:t>
            </a:r>
            <a:r>
              <a:rPr lang="fr-FR" sz="2400" dirty="0" smtClean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33" y="3568450"/>
            <a:ext cx="4160685" cy="3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024" y="3544888"/>
            <a:ext cx="43148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7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5036" y="188640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/>
              <a:t>AG 2015</a:t>
            </a:r>
            <a:br>
              <a:rPr lang="fr-FR" sz="2800" dirty="0"/>
            </a:br>
            <a:r>
              <a:rPr lang="fr-FR" sz="2800" dirty="0"/>
              <a:t>Principaux Résultats Sportifs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7" y="201873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0756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Hors-Stade:</a:t>
            </a:r>
          </a:p>
          <a:p>
            <a:pPr marL="0" indent="0">
              <a:buNone/>
            </a:pPr>
            <a:r>
              <a:rPr lang="fr-FR" sz="2400" dirty="0" smtClean="0"/>
              <a:t>Deux victoires </a:t>
            </a:r>
            <a:r>
              <a:rPr lang="fr-FR" sz="2400" dirty="0"/>
              <a:t>de Karim TABOU sur 10km:</a:t>
            </a:r>
          </a:p>
          <a:p>
            <a:pPr marL="0" indent="0">
              <a:buNone/>
            </a:pPr>
            <a:r>
              <a:rPr lang="fr-FR" sz="2400" dirty="0" err="1"/>
              <a:t>Pulversheim</a:t>
            </a:r>
            <a:r>
              <a:rPr lang="fr-FR" sz="2400" dirty="0"/>
              <a:t> et Cora, meilleur </a:t>
            </a:r>
            <a:r>
              <a:rPr lang="fr-FR" sz="2400" dirty="0" smtClean="0"/>
              <a:t>Chrono 2015 : </a:t>
            </a:r>
            <a:r>
              <a:rPr lang="fr-FR" sz="2000" dirty="0" smtClean="0"/>
              <a:t>31’30</a:t>
            </a:r>
          </a:p>
          <a:p>
            <a:pPr marL="0" indent="0">
              <a:buNone/>
            </a:pPr>
            <a:endParaRPr lang="fr-FR" sz="900" dirty="0" smtClean="0"/>
          </a:p>
          <a:p>
            <a:pPr marL="0" indent="0">
              <a:buNone/>
            </a:pPr>
            <a:r>
              <a:rPr lang="fr-FR" sz="2400" dirty="0" smtClean="0"/>
              <a:t>Victoire de Stéphanie CHAUVIN au challenge Hors stade 2015 du Territoire de Belfort.</a:t>
            </a:r>
          </a:p>
          <a:p>
            <a:pPr marL="0" indent="0">
              <a:buNone/>
            </a:pPr>
            <a:endParaRPr lang="fr-FR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88119"/>
            <a:ext cx="20669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15" y="4005064"/>
            <a:ext cx="3855516" cy="258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88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5036" y="188640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/>
              <a:t>AG 2015</a:t>
            </a:r>
            <a:br>
              <a:rPr lang="fr-FR" sz="2800" dirty="0"/>
            </a:br>
            <a:r>
              <a:rPr lang="fr-FR" sz="2800" dirty="0"/>
              <a:t>Principaux Résultats Sportifs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7" y="201873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0756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Hors-Stade:</a:t>
            </a:r>
          </a:p>
          <a:p>
            <a:pPr marL="0" indent="0">
              <a:buNone/>
            </a:pPr>
            <a:r>
              <a:rPr lang="fr-FR" sz="2400" dirty="0" smtClean="0"/>
              <a:t>Challenge National Hors-Stade 2015:</a:t>
            </a:r>
          </a:p>
          <a:p>
            <a:pPr marL="0" indent="0">
              <a:buNone/>
            </a:pPr>
            <a:r>
              <a:rPr lang="fr-FR" sz="2400" dirty="0" smtClean="0"/>
              <a:t>L’équipe homme du MBA est au 1</a:t>
            </a:r>
            <a:r>
              <a:rPr lang="fr-FR" sz="2400" baseline="30000" dirty="0" smtClean="0"/>
              <a:t>er</a:t>
            </a:r>
            <a:r>
              <a:rPr lang="fr-FR" sz="2400" dirty="0" smtClean="0"/>
              <a:t> rang régional</a:t>
            </a:r>
          </a:p>
          <a:p>
            <a:pPr marL="0" indent="0">
              <a:buNone/>
            </a:pPr>
            <a:r>
              <a:rPr lang="fr-FR" sz="2400" dirty="0" smtClean="0"/>
              <a:t>Avec 4 Belfortains sur 6 coureurs.</a:t>
            </a:r>
          </a:p>
          <a:p>
            <a:pPr marL="0" indent="0">
              <a:buNone/>
            </a:pPr>
            <a:r>
              <a:rPr lang="fr-FR" sz="2400" dirty="0" smtClean="0"/>
              <a:t>Karim TABOU, Antoine MICHAUD, Yassine </a:t>
            </a:r>
            <a:r>
              <a:rPr lang="fr-FR" sz="2400" dirty="0"/>
              <a:t>TOUROUGI</a:t>
            </a:r>
            <a:r>
              <a:rPr lang="fr-FR" sz="2400" dirty="0" smtClean="0"/>
              <a:t> et Yohan BAERT.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r>
              <a:rPr lang="fr-FR" sz="2400" dirty="0" smtClean="0"/>
              <a:t>De plus en plus de monde dans les courses et à l’entrainement sous l’impulsion de Daniel GAUER.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36804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5036" y="188640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/>
              <a:t>AG 2015</a:t>
            </a:r>
            <a:br>
              <a:rPr lang="fr-FR" sz="2800" dirty="0"/>
            </a:br>
            <a:r>
              <a:rPr lang="fr-FR" sz="2800" dirty="0"/>
              <a:t>Principaux Résultats Sportifs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7" y="201873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457200" y="1394735"/>
            <a:ext cx="8229600" cy="4986221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Hors-Stade:</a:t>
            </a:r>
          </a:p>
          <a:p>
            <a:pPr marL="0" indent="0">
              <a:buNone/>
            </a:pPr>
            <a:r>
              <a:rPr lang="fr-FR" sz="2400" dirty="0" smtClean="0"/>
              <a:t>Marathon de PARIS 2015</a:t>
            </a:r>
          </a:p>
          <a:p>
            <a:pPr marL="0" indent="0">
              <a:buNone/>
            </a:pPr>
            <a:r>
              <a:rPr lang="fr-FR" sz="2000" dirty="0" smtClean="0"/>
              <a:t>Martial WIRZ 1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dans la </a:t>
            </a:r>
          </a:p>
          <a:p>
            <a:pPr marL="0" indent="0">
              <a:buNone/>
            </a:pPr>
            <a:r>
              <a:rPr lang="fr-FR" sz="2000" dirty="0" smtClean="0"/>
              <a:t>Catégorie handisport debout</a:t>
            </a:r>
          </a:p>
          <a:p>
            <a:pPr marL="0" indent="0">
              <a:buNone/>
            </a:pPr>
            <a:r>
              <a:rPr lang="fr-FR" sz="2000" dirty="0" smtClean="0"/>
              <a:t> en 3h16'30‘ (Record personnel)</a:t>
            </a:r>
          </a:p>
          <a:p>
            <a:pPr marL="0" indent="0">
              <a:buNone/>
            </a:pPr>
            <a:r>
              <a:rPr lang="fr-FR" sz="2000" dirty="0" smtClean="0"/>
              <a:t>Accompagné par Yannick CALLEY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94735"/>
            <a:ext cx="3631340" cy="312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7" y="4351760"/>
            <a:ext cx="5688632" cy="236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796136" y="37170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Paris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915816" y="619629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New York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006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541543"/>
            <a:ext cx="8229600" cy="5127545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Nous à rejoints:</a:t>
            </a:r>
          </a:p>
          <a:p>
            <a:pPr marL="457200" lvl="1" indent="0">
              <a:buNone/>
            </a:pPr>
            <a:r>
              <a:rPr lang="fr-FR" sz="2400" dirty="0" smtClean="0"/>
              <a:t>Charline SIMON (AS2E Strasbourg)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 </a:t>
            </a:r>
            <a:endParaRPr lang="fr-FR" sz="2400" dirty="0"/>
          </a:p>
          <a:p>
            <a:pPr marL="457200" lvl="1" indent="0">
              <a:buNone/>
            </a:pPr>
            <a:endParaRPr lang="fr-FR" sz="2400" dirty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Etat des licences par Stéphanie.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191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3240088" y="360363"/>
            <a:ext cx="5400675" cy="1052512"/>
          </a:xfrm>
        </p:spPr>
        <p:txBody>
          <a:bodyPr lIns="0" tIns="31752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fr-FR" altLang="fr-FR" sz="3600" smtClean="0"/>
              <a:t>État des licences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79388"/>
            <a:ext cx="161925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19250"/>
            <a:ext cx="6443663" cy="394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2339975" y="2879725"/>
            <a:ext cx="53975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r>
              <a:rPr lang="fr-FR" altLang="fr-FR" sz="1600">
                <a:solidFill>
                  <a:srgbClr val="000000"/>
                </a:solidFill>
              </a:rPr>
              <a:t>170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3060700" y="2339975"/>
            <a:ext cx="7207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r>
              <a:rPr lang="fr-FR" altLang="fr-FR" sz="1600">
                <a:solidFill>
                  <a:srgbClr val="000000"/>
                </a:solidFill>
              </a:rPr>
              <a:t>205</a:t>
            </a: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5759450" y="2700338"/>
            <a:ext cx="53975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r>
              <a:rPr lang="fr-FR" altLang="fr-FR" sz="1600">
                <a:solidFill>
                  <a:srgbClr val="000000"/>
                </a:solidFill>
              </a:rPr>
              <a:t>181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4859338" y="2339975"/>
            <a:ext cx="7207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r>
              <a:rPr lang="fr-FR" altLang="fr-FR" sz="1600">
                <a:solidFill>
                  <a:srgbClr val="000000"/>
                </a:solidFill>
              </a:rPr>
              <a:t>204</a:t>
            </a:r>
          </a:p>
        </p:txBody>
      </p:sp>
      <p:sp>
        <p:nvSpPr>
          <p:cNvPr id="3081" name="Text Box 8"/>
          <p:cNvSpPr txBox="1">
            <a:spLocks noChangeArrowheads="1"/>
          </p:cNvSpPr>
          <p:nvPr/>
        </p:nvSpPr>
        <p:spPr bwMode="auto">
          <a:xfrm>
            <a:off x="3959225" y="2879725"/>
            <a:ext cx="539750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r>
              <a:rPr lang="fr-FR" altLang="fr-FR" sz="1600">
                <a:solidFill>
                  <a:srgbClr val="000000"/>
                </a:solidFill>
              </a:rPr>
              <a:t>170</a:t>
            </a:r>
          </a:p>
        </p:txBody>
      </p:sp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6659563" y="1619250"/>
            <a:ext cx="5397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r>
              <a:rPr lang="fr-FR" altLang="fr-FR" sz="1600">
                <a:solidFill>
                  <a:srgbClr val="000000"/>
                </a:solidFill>
              </a:rPr>
              <a:t>247</a:t>
            </a: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7380288" y="2519363"/>
            <a:ext cx="7207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</a:pPr>
            <a:r>
              <a:rPr lang="fr-FR" altLang="fr-FR" sz="1600">
                <a:solidFill>
                  <a:srgbClr val="000000"/>
                </a:solidFill>
              </a:rPr>
              <a:t>194</a:t>
            </a:r>
          </a:p>
        </p:txBody>
      </p:sp>
      <p:sp>
        <p:nvSpPr>
          <p:cNvPr id="3084" name="Text Box 11"/>
          <p:cNvSpPr txBox="1">
            <a:spLocks noChangeArrowheads="1"/>
          </p:cNvSpPr>
          <p:nvPr/>
        </p:nvSpPr>
        <p:spPr bwMode="auto">
          <a:xfrm>
            <a:off x="1260475" y="5580063"/>
            <a:ext cx="72072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230" rIns="90000" bIns="45000"/>
          <a:lstStyle/>
          <a:p>
            <a:r>
              <a:rPr lang="fr-FR" altLang="fr-FR" sz="1500">
                <a:solidFill>
                  <a:srgbClr val="000000"/>
                </a:solidFill>
              </a:rPr>
              <a:t>08/12</a:t>
            </a:r>
          </a:p>
        </p:txBody>
      </p:sp>
      <p:sp>
        <p:nvSpPr>
          <p:cNvPr id="3085" name="Text Box 12"/>
          <p:cNvSpPr txBox="1">
            <a:spLocks noChangeArrowheads="1"/>
          </p:cNvSpPr>
          <p:nvPr/>
        </p:nvSpPr>
        <p:spPr bwMode="auto">
          <a:xfrm>
            <a:off x="2160588" y="5580063"/>
            <a:ext cx="72072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230" rIns="90000" bIns="45000"/>
          <a:lstStyle/>
          <a:p>
            <a:r>
              <a:rPr lang="fr-FR" altLang="fr-FR" sz="1500">
                <a:solidFill>
                  <a:srgbClr val="000000"/>
                </a:solidFill>
              </a:rPr>
              <a:t>11/12</a:t>
            </a:r>
          </a:p>
        </p:txBody>
      </p:sp>
      <p:sp>
        <p:nvSpPr>
          <p:cNvPr id="3086" name="Text Box 13"/>
          <p:cNvSpPr txBox="1">
            <a:spLocks noChangeArrowheads="1"/>
          </p:cNvSpPr>
          <p:nvPr/>
        </p:nvSpPr>
        <p:spPr bwMode="auto">
          <a:xfrm>
            <a:off x="2879725" y="5580063"/>
            <a:ext cx="72072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230" rIns="90000" bIns="45000"/>
          <a:lstStyle/>
          <a:p>
            <a:r>
              <a:rPr lang="fr-FR" altLang="fr-FR" sz="1500">
                <a:solidFill>
                  <a:srgbClr val="000000"/>
                </a:solidFill>
              </a:rPr>
              <a:t>08/13</a:t>
            </a:r>
          </a:p>
        </p:txBody>
      </p:sp>
      <p:sp>
        <p:nvSpPr>
          <p:cNvPr id="3087" name="Text Box 14"/>
          <p:cNvSpPr txBox="1">
            <a:spLocks noChangeArrowheads="1"/>
          </p:cNvSpPr>
          <p:nvPr/>
        </p:nvSpPr>
        <p:spPr bwMode="auto">
          <a:xfrm>
            <a:off x="3779838" y="5580063"/>
            <a:ext cx="72072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230" rIns="90000" bIns="45000"/>
          <a:lstStyle/>
          <a:p>
            <a:r>
              <a:rPr lang="fr-FR" altLang="fr-FR" sz="1500">
                <a:solidFill>
                  <a:srgbClr val="000000"/>
                </a:solidFill>
              </a:rPr>
              <a:t>11/13</a:t>
            </a:r>
          </a:p>
        </p:txBody>
      </p:sp>
      <p:sp>
        <p:nvSpPr>
          <p:cNvPr id="3088" name="Text Box 15"/>
          <p:cNvSpPr txBox="1">
            <a:spLocks noChangeArrowheads="1"/>
          </p:cNvSpPr>
          <p:nvPr/>
        </p:nvSpPr>
        <p:spPr bwMode="auto">
          <a:xfrm>
            <a:off x="4679950" y="5580063"/>
            <a:ext cx="72072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230" rIns="90000" bIns="45000"/>
          <a:lstStyle/>
          <a:p>
            <a:r>
              <a:rPr lang="fr-FR" altLang="fr-FR" sz="1500">
                <a:solidFill>
                  <a:srgbClr val="000000"/>
                </a:solidFill>
              </a:rPr>
              <a:t>08/14</a:t>
            </a:r>
          </a:p>
        </p:txBody>
      </p:sp>
      <p:sp>
        <p:nvSpPr>
          <p:cNvPr id="3089" name="Text Box 16"/>
          <p:cNvSpPr txBox="1">
            <a:spLocks noChangeArrowheads="1"/>
          </p:cNvSpPr>
          <p:nvPr/>
        </p:nvSpPr>
        <p:spPr bwMode="auto">
          <a:xfrm>
            <a:off x="5580063" y="5580063"/>
            <a:ext cx="72072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230" rIns="90000" bIns="45000"/>
          <a:lstStyle/>
          <a:p>
            <a:r>
              <a:rPr lang="fr-FR" altLang="fr-FR" sz="1500">
                <a:solidFill>
                  <a:srgbClr val="000000"/>
                </a:solidFill>
              </a:rPr>
              <a:t>11/14</a:t>
            </a:r>
          </a:p>
        </p:txBody>
      </p:sp>
      <p:sp>
        <p:nvSpPr>
          <p:cNvPr id="3090" name="Text Box 17"/>
          <p:cNvSpPr txBox="1">
            <a:spLocks noChangeArrowheads="1"/>
          </p:cNvSpPr>
          <p:nvPr/>
        </p:nvSpPr>
        <p:spPr bwMode="auto">
          <a:xfrm>
            <a:off x="6480175" y="5580063"/>
            <a:ext cx="72072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230" rIns="90000" bIns="45000"/>
          <a:lstStyle/>
          <a:p>
            <a:r>
              <a:rPr lang="fr-FR" altLang="fr-FR" sz="1500">
                <a:solidFill>
                  <a:srgbClr val="000000"/>
                </a:solidFill>
              </a:rPr>
              <a:t>08/15</a:t>
            </a:r>
          </a:p>
        </p:txBody>
      </p:sp>
      <p:sp>
        <p:nvSpPr>
          <p:cNvPr id="3091" name="Text Box 18"/>
          <p:cNvSpPr txBox="1">
            <a:spLocks noChangeArrowheads="1"/>
          </p:cNvSpPr>
          <p:nvPr/>
        </p:nvSpPr>
        <p:spPr bwMode="auto">
          <a:xfrm>
            <a:off x="7380288" y="5580063"/>
            <a:ext cx="720725" cy="31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8230" rIns="90000" bIns="45000"/>
          <a:lstStyle/>
          <a:p>
            <a:r>
              <a:rPr lang="fr-FR" altLang="fr-FR" sz="1500">
                <a:solidFill>
                  <a:srgbClr val="000000"/>
                </a:solidFill>
              </a:rPr>
              <a:t>11/15</a:t>
            </a:r>
          </a:p>
        </p:txBody>
      </p:sp>
      <p:sp>
        <p:nvSpPr>
          <p:cNvPr id="3092" name="Text Box 19"/>
          <p:cNvSpPr txBox="1">
            <a:spLocks noChangeArrowheads="1"/>
          </p:cNvSpPr>
          <p:nvPr/>
        </p:nvSpPr>
        <p:spPr bwMode="auto">
          <a:xfrm>
            <a:off x="1439863" y="2519363"/>
            <a:ext cx="7207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pPr hangingPunct="1"/>
            <a:r>
              <a:rPr lang="fr-FR" altLang="fr-FR">
                <a:solidFill>
                  <a:srgbClr val="000000"/>
                </a:solidFill>
              </a:rPr>
              <a:t>203</a:t>
            </a:r>
          </a:p>
        </p:txBody>
      </p:sp>
    </p:spTree>
    <p:extLst>
      <p:ext uri="{BB962C8B-B14F-4D97-AF65-F5344CB8AC3E}">
        <p14:creationId xmlns:p14="http://schemas.microsoft.com/office/powerpoint/2010/main" val="2107457178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2160588" y="319088"/>
            <a:ext cx="6526212" cy="1052512"/>
          </a:xfrm>
        </p:spPr>
        <p:txBody>
          <a:bodyPr lIns="0" tIns="38808" rIns="0" bIns="0"/>
          <a:lstStyle/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fr-FR" altLang="fr-FR" smtClean="0"/>
              <a:t>Répartition des licences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900113" y="2519363"/>
            <a:ext cx="158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439863"/>
            <a:ext cx="774065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675"/>
            <a:ext cx="161925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33923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5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1628800"/>
            <a:ext cx="3060700" cy="1052512"/>
          </a:xfrm>
        </p:spPr>
        <p:txBody>
          <a:bodyPr lIns="0" tIns="38808" rIns="0" bIns="0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fr-FR" altLang="fr-FR" dirty="0" smtClean="0"/>
              <a:t>Turn-over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8263"/>
            <a:ext cx="161925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51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566634"/>
              </p:ext>
            </p:extLst>
          </p:nvPr>
        </p:nvGraphicFramePr>
        <p:xfrm>
          <a:off x="395536" y="2584368"/>
          <a:ext cx="3975546" cy="345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6" imgW="4266720" imgH="3714480" progId="">
                  <p:embed/>
                </p:oleObj>
              </mc:Choice>
              <mc:Fallback>
                <p:oleObj r:id="rId6" imgW="4266720" imgH="37144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584368"/>
                        <a:ext cx="3975546" cy="345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900113" y="3419475"/>
            <a:ext cx="7207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pPr hangingPunct="1"/>
            <a:r>
              <a:rPr lang="fr-FR" altLang="fr-FR">
                <a:solidFill>
                  <a:srgbClr val="000000"/>
                </a:solidFill>
              </a:rPr>
              <a:t>56</a:t>
            </a: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1802047" y="4869160"/>
            <a:ext cx="7207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r-FR" altLang="fr-FR" dirty="0">
                <a:solidFill>
                  <a:srgbClr val="000000"/>
                </a:solidFill>
              </a:rPr>
              <a:t>138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594699"/>
              </p:ext>
            </p:extLst>
          </p:nvPr>
        </p:nvGraphicFramePr>
        <p:xfrm>
          <a:off x="5184775" y="2686050"/>
          <a:ext cx="3959225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8" imgW="3960000" imgH="3060000" progId="">
                  <p:embed/>
                </p:oleObj>
              </mc:Choice>
              <mc:Fallback>
                <p:oleObj r:id="rId8" imgW="3960000" imgH="306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4775" y="2686050"/>
                        <a:ext cx="3959225" cy="306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5318609" y="1484784"/>
            <a:ext cx="3816424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8808" rIns="0" bIns="0" numCol="1" anchor="ctr" anchorCtr="0" compatLnSpc="1">
            <a:prstTxWarp prst="textNoShape">
              <a:avLst/>
            </a:prstTxWarp>
          </a:bodyPr>
          <a:lstStyle>
            <a:lvl1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fr-FR" altLang="fr-FR" sz="3200" kern="0" dirty="0" smtClean="0"/>
              <a:t>Répartition par Sexe</a:t>
            </a:r>
            <a:endParaRPr lang="fr-FR" altLang="fr-FR" sz="3200" kern="0" dirty="0" smtClean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80112" y="3547730"/>
            <a:ext cx="7207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r-FR" altLang="fr-FR" dirty="0">
                <a:solidFill>
                  <a:srgbClr val="000000"/>
                </a:solidFill>
              </a:rPr>
              <a:t>122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866458" y="3769743"/>
            <a:ext cx="7207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/>
          <a:p>
            <a:r>
              <a:rPr lang="fr-FR" altLang="fr-FR" dirty="0" smtClean="0">
                <a:solidFill>
                  <a:srgbClr val="000000"/>
                </a:solidFill>
              </a:rPr>
              <a:t>72</a:t>
            </a:r>
            <a:endParaRPr lang="fr-FR" alt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45267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700808"/>
            <a:ext cx="8229600" cy="410445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Animations:</a:t>
            </a:r>
          </a:p>
          <a:p>
            <a:pPr marL="457200" lvl="1" indent="0">
              <a:buNone/>
            </a:pPr>
            <a:r>
              <a:rPr lang="fr-FR" sz="2400" dirty="0" smtClean="0"/>
              <a:t>Le 17 Août  </a:t>
            </a:r>
            <a:r>
              <a:rPr lang="fr-FR" sz="2400" dirty="0" err="1" smtClean="0"/>
              <a:t>Macdo</a:t>
            </a:r>
            <a:r>
              <a:rPr lang="fr-FR" sz="2400" dirty="0" smtClean="0"/>
              <a:t> Kids Sport  sur la place CORBIS.</a:t>
            </a:r>
          </a:p>
          <a:p>
            <a:pPr marL="457200" lvl="1" indent="0">
              <a:buNone/>
            </a:pPr>
            <a:r>
              <a:rPr lang="fr-FR" sz="2400" dirty="0" smtClean="0"/>
              <a:t>Co-animation du stand </a:t>
            </a:r>
            <a:r>
              <a:rPr lang="fr-FR" sz="2400" dirty="0" err="1" smtClean="0"/>
              <a:t>Athlé</a:t>
            </a:r>
            <a:r>
              <a:rPr lang="fr-FR" sz="2400" dirty="0" smtClean="0"/>
              <a:t>.</a:t>
            </a:r>
          </a:p>
          <a:p>
            <a:pPr marL="457200" lvl="1" indent="0">
              <a:buNone/>
            </a:pPr>
            <a:r>
              <a:rPr lang="fr-FR" sz="2400" dirty="0" smtClean="0"/>
              <a:t>300 enfants de 6 à 10 ans sur la journées par groupe de 10 à 12.</a:t>
            </a:r>
          </a:p>
          <a:p>
            <a:pPr marL="457200" lvl="1" indent="0">
              <a:buNone/>
            </a:pPr>
            <a:r>
              <a:rPr lang="fr-FR" sz="2400" dirty="0" smtClean="0"/>
              <a:t>Vitesse en relais, Hauteur Longueur.</a:t>
            </a:r>
          </a:p>
          <a:p>
            <a:pPr marL="457200" lvl="1" indent="0">
              <a:buNone/>
            </a:pPr>
            <a:endParaRPr lang="fr-FR" sz="2000" dirty="0"/>
          </a:p>
          <a:p>
            <a:pPr marL="457200" lvl="1" indent="0">
              <a:buNone/>
            </a:pPr>
            <a:r>
              <a:rPr lang="fr-FR" sz="2400" dirty="0" smtClean="0"/>
              <a:t>Début Septembre </a:t>
            </a:r>
            <a:r>
              <a:rPr lang="fr-FR" sz="2400" dirty="0" err="1" smtClean="0"/>
              <a:t>Sportissimo</a:t>
            </a:r>
            <a:r>
              <a:rPr lang="fr-FR" sz="2400" dirty="0"/>
              <a:t> </a:t>
            </a:r>
            <a:r>
              <a:rPr lang="fr-FR" sz="2400" dirty="0" smtClean="0"/>
              <a:t>avec animation en extérieur. Hauteur sprint haies.</a:t>
            </a:r>
          </a:p>
        </p:txBody>
      </p:sp>
    </p:spTree>
    <p:extLst>
      <p:ext uri="{BB962C8B-B14F-4D97-AF65-F5344CB8AC3E}">
        <p14:creationId xmlns:p14="http://schemas.microsoft.com/office/powerpoint/2010/main" val="26479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Formation entraineurs </a:t>
            </a:r>
          </a:p>
          <a:p>
            <a:pPr marL="457200" lvl="1" indent="0">
              <a:buNone/>
            </a:pPr>
            <a:r>
              <a:rPr lang="fr-FR" dirty="0" smtClean="0"/>
              <a:t>1 spécialiste jeunes</a:t>
            </a:r>
          </a:p>
          <a:p>
            <a:pPr marL="457200" lvl="1" indent="0">
              <a:buNone/>
            </a:pPr>
            <a:r>
              <a:rPr lang="fr-FR" dirty="0" smtClean="0"/>
              <a:t>2 spécialistes Hors Stade.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Formation officiels </a:t>
            </a:r>
          </a:p>
          <a:p>
            <a:pPr marL="457200" lvl="1" indent="0">
              <a:buNone/>
            </a:pPr>
            <a:r>
              <a:rPr lang="fr-FR" dirty="0" smtClean="0"/>
              <a:t>2 régionaux</a:t>
            </a:r>
          </a:p>
          <a:p>
            <a:pPr marL="457200" lvl="1" indent="0">
              <a:buNone/>
            </a:pPr>
            <a:r>
              <a:rPr lang="fr-FR" dirty="0" smtClean="0"/>
              <a:t> </a:t>
            </a:r>
            <a:r>
              <a:rPr lang="fr-FR" sz="2400" dirty="0" smtClean="0"/>
              <a:t>Appel </a:t>
            </a:r>
            <a:r>
              <a:rPr lang="fr-FR" sz="2400" dirty="0"/>
              <a:t>à candidatures pour </a:t>
            </a:r>
            <a:r>
              <a:rPr lang="fr-FR" sz="2400" dirty="0" smtClean="0"/>
              <a:t>2016, officiels et jeunes juges. </a:t>
            </a:r>
          </a:p>
          <a:p>
            <a:pPr marL="457200" lvl="1" indent="0">
              <a:buNone/>
            </a:pPr>
            <a:r>
              <a:rPr lang="fr-FR" sz="2400" dirty="0"/>
              <a:t>C</a:t>
            </a:r>
            <a:r>
              <a:rPr lang="fr-FR" sz="2400" dirty="0" smtClean="0"/>
              <a:t>andidatures sur mail club ou directement à M. </a:t>
            </a:r>
            <a:r>
              <a:rPr lang="fr-FR" sz="2400" dirty="0" err="1" smtClean="0"/>
              <a:t>Meslot</a:t>
            </a:r>
            <a:r>
              <a:rPr lang="fr-FR" dirty="0" smtClean="0"/>
              <a:t>.</a:t>
            </a:r>
          </a:p>
          <a:p>
            <a:pPr marL="457200" lvl="1" indent="0">
              <a:buNone/>
            </a:pP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0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t="-3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 Dossier de subvention CNDS</a:t>
            </a:r>
          </a:p>
          <a:p>
            <a:pPr marL="457200" lvl="1" indent="0">
              <a:buNone/>
            </a:pP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Achat de matériel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Fonctionnement Ecole d’Athlétisme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Soutien à la pratique Handisport </a:t>
            </a:r>
          </a:p>
          <a:p>
            <a:pPr marL="457200" lvl="1" indent="0">
              <a:buNone/>
            </a:pPr>
            <a:r>
              <a:rPr lang="fr-FR" dirty="0" smtClean="0"/>
              <a:t>« Des yeux pour un coureur »</a:t>
            </a:r>
          </a:p>
        </p:txBody>
      </p:sp>
    </p:spTree>
    <p:extLst>
      <p:ext uri="{BB962C8B-B14F-4D97-AF65-F5344CB8AC3E}">
        <p14:creationId xmlns:p14="http://schemas.microsoft.com/office/powerpoint/2010/main" val="26106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242231"/>
            <a:ext cx="6192688" cy="756084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18864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96952"/>
            <a:ext cx="6244548" cy="329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539552" y="1556793"/>
            <a:ext cx="8229600" cy="115212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 </a:t>
            </a:r>
            <a:r>
              <a:rPr lang="fr-FR" sz="2400" dirty="0" smtClean="0"/>
              <a:t>Le site internet Belfort-</a:t>
            </a:r>
            <a:r>
              <a:rPr lang="fr-FR" sz="2400" dirty="0" err="1" smtClean="0"/>
              <a:t>Athlé</a:t>
            </a:r>
            <a:r>
              <a:rPr lang="fr-FR" sz="2400" dirty="0"/>
              <a:t> </a:t>
            </a:r>
            <a:r>
              <a:rPr lang="fr-FR" sz="2400" dirty="0" smtClean="0"/>
              <a:t>(créé en 2013)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Beaucoup de contact pour les nouvelles inscriptions.</a:t>
            </a:r>
          </a:p>
        </p:txBody>
      </p:sp>
    </p:spTree>
    <p:extLst>
      <p:ext uri="{BB962C8B-B14F-4D97-AF65-F5344CB8AC3E}">
        <p14:creationId xmlns:p14="http://schemas.microsoft.com/office/powerpoint/2010/main" val="17134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9" y="2450013"/>
            <a:ext cx="5348469" cy="374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752" y="242231"/>
            <a:ext cx="6192688" cy="756084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18864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254152" y="1381503"/>
            <a:ext cx="8710336" cy="895370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 </a:t>
            </a:r>
            <a:r>
              <a:rPr lang="fr-FR" sz="2400" dirty="0" smtClean="0"/>
              <a:t>L’objectif 2016, plus de réactivité et plus d’informations, notamment dans la rubrique vie du club.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017483" y="2450013"/>
            <a:ext cx="2592288" cy="175432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fr-FR" dirty="0" smtClean="0"/>
              <a:t>Infos compétitions</a:t>
            </a:r>
          </a:p>
          <a:p>
            <a:endParaRPr lang="fr-FR" dirty="0" smtClean="0"/>
          </a:p>
          <a:p>
            <a:r>
              <a:rPr lang="fr-FR" dirty="0" smtClean="0"/>
              <a:t>Organisation des entrainements</a:t>
            </a:r>
          </a:p>
          <a:p>
            <a:endParaRPr lang="fr-FR" dirty="0"/>
          </a:p>
          <a:p>
            <a:r>
              <a:rPr lang="fr-FR" dirty="0" smtClean="0"/>
              <a:t>…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017483" y="4439731"/>
            <a:ext cx="2592288" cy="92333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fr-FR" dirty="0" smtClean="0"/>
              <a:t>Faites parvenir articles et photos sur le mail club.…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41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2015</a:t>
            </a:r>
            <a:br>
              <a:rPr lang="fr-FR" sz="2800" dirty="0" smtClean="0"/>
            </a:br>
            <a:r>
              <a:rPr lang="fr-FR" sz="2800" dirty="0" smtClean="0"/>
              <a:t>Les Actions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628800"/>
            <a:ext cx="8229600" cy="4536504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Organisation de l’entrainement des Jeunes.</a:t>
            </a:r>
          </a:p>
          <a:p>
            <a:pPr marL="457200" lvl="1" indent="0">
              <a:buNone/>
            </a:pPr>
            <a:r>
              <a:rPr lang="fr-FR" sz="2400" dirty="0" smtClean="0"/>
              <a:t>Mercredi: 16h30 à 18h les 8-12 ans + convention avec l’école sportive de Belfort. (5 à 6 animateurs)</a:t>
            </a:r>
          </a:p>
          <a:p>
            <a:pPr marL="457200" lvl="1" indent="0">
              <a:buNone/>
            </a:pPr>
            <a:r>
              <a:rPr lang="fr-FR" sz="2400" dirty="0" smtClean="0"/>
              <a:t>Mardi et Jeudi 18h à 19h30. (7 à 8 entraineurs)</a:t>
            </a:r>
          </a:p>
          <a:p>
            <a:pPr marL="457200" lvl="1" indent="0">
              <a:buNone/>
            </a:pPr>
            <a:r>
              <a:rPr lang="fr-FR" sz="2400" dirty="0"/>
              <a:t>L’échauffement et la préparation physique </a:t>
            </a:r>
            <a:r>
              <a:rPr lang="fr-FR" sz="2400" dirty="0" smtClean="0"/>
              <a:t>sont effectués </a:t>
            </a:r>
            <a:r>
              <a:rPr lang="fr-FR" sz="2400" dirty="0"/>
              <a:t>en commun en première </a:t>
            </a:r>
            <a:r>
              <a:rPr lang="fr-FR" sz="2400" dirty="0" smtClean="0"/>
              <a:t>partie.</a:t>
            </a:r>
            <a:endParaRPr lang="fr-FR" sz="2400" dirty="0"/>
          </a:p>
          <a:p>
            <a:pPr marL="457200" lvl="1" indent="0">
              <a:buNone/>
            </a:pPr>
            <a:r>
              <a:rPr lang="fr-FR" sz="2400" dirty="0"/>
              <a:t>Les jeunes sont ensuite répartis en groupes homogènes de 10 à 12 pour travailler les différentes disciplines</a:t>
            </a:r>
            <a:r>
              <a:rPr lang="fr-FR" sz="2400" dirty="0" smtClean="0"/>
              <a:t>. </a:t>
            </a:r>
          </a:p>
          <a:p>
            <a:pPr marL="457200" lvl="1" indent="0">
              <a:buNone/>
            </a:pPr>
            <a:r>
              <a:rPr lang="fr-FR" sz="2400" dirty="0" smtClean="0"/>
              <a:t>Chaque groupe a son entraineur référent.</a:t>
            </a:r>
          </a:p>
          <a:p>
            <a:pPr marL="457200" lvl="1" indent="0">
              <a:buNone/>
            </a:pPr>
            <a:r>
              <a:rPr lang="fr-FR" sz="2400" dirty="0" smtClean="0"/>
              <a:t>Le jeudi est consacré à un travail plus spécialisé.</a:t>
            </a:r>
            <a:endParaRPr lang="fr-FR" sz="2400" dirty="0"/>
          </a:p>
          <a:p>
            <a:pPr marL="457200" lvl="1" indent="0">
              <a:buNone/>
            </a:pPr>
            <a:r>
              <a:rPr lang="fr-FR" sz="2400" dirty="0" smtClean="0"/>
              <a:t> 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4070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1609</Words>
  <Application>Microsoft Office PowerPoint</Application>
  <PresentationFormat>Affichage à l'écran (4:3)</PresentationFormat>
  <Paragraphs>308</Paragraphs>
  <Slides>36</Slides>
  <Notes>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Modèle par défaut</vt:lpstr>
      <vt:lpstr>AG 2015 Rapport  moral et sportif</vt:lpstr>
      <vt:lpstr>AG 2015 Les Actions</vt:lpstr>
      <vt:lpstr>AG 2015 Les Actions</vt:lpstr>
      <vt:lpstr>AG 2015 Les Actions</vt:lpstr>
      <vt:lpstr>AG 2015 Les Actions</vt:lpstr>
      <vt:lpstr>AG 2015 Les Actions</vt:lpstr>
      <vt:lpstr>AG 2015 Les Actions</vt:lpstr>
      <vt:lpstr>AG 2015 Les Actions</vt:lpstr>
      <vt:lpstr>AG 2015 Les Actions</vt:lpstr>
      <vt:lpstr>AG 2015 Les Actions</vt:lpstr>
      <vt:lpstr>AG 2015 Les Actions</vt:lpstr>
      <vt:lpstr>AG 2015 Les Actions</vt:lpstr>
      <vt:lpstr>AG 2015 Les Actions prévues</vt:lpstr>
      <vt:lpstr>AG 2015 Les Actions prévues</vt:lpstr>
      <vt:lpstr>AG 2015 Les Actions prévues</vt:lpstr>
      <vt:lpstr>Saison 2014/2015 7 compétitions au Stade SERZIAN</vt:lpstr>
      <vt:lpstr>AG 2015 Quelques chiffres</vt:lpstr>
      <vt:lpstr>AG 2015 Principaux Résultats Sportifs</vt:lpstr>
      <vt:lpstr>AG 2015 Principaux Résultats Sportifs</vt:lpstr>
      <vt:lpstr>AG 2015 Principaux Résultats Sportifs</vt:lpstr>
      <vt:lpstr>AG 2015 Principaux Résultats Sportifs</vt:lpstr>
      <vt:lpstr>AG 2015 Principaux Résultats Sportifs</vt:lpstr>
      <vt:lpstr>AG 2014 Principaux Résultats Sportif</vt:lpstr>
      <vt:lpstr>AG 2015 Principaux Résultats Sportifs</vt:lpstr>
      <vt:lpstr>AG 2015 Principaux Résultats Sportifs</vt:lpstr>
      <vt:lpstr>AG 2015 Principaux Résultats Sportifs</vt:lpstr>
      <vt:lpstr>AG 2015 Les Interclubs</vt:lpstr>
      <vt:lpstr>AG 2015 Principaux Résultats Sportifs</vt:lpstr>
      <vt:lpstr>AG 2015 Principaux Résultats Sportifs</vt:lpstr>
      <vt:lpstr>AG 2015 Principaux Résultats Sportifs</vt:lpstr>
      <vt:lpstr>AG 2015 Principaux Résultats Sportifs</vt:lpstr>
      <vt:lpstr>AG 2015 Principaux Résultats Sportifs</vt:lpstr>
      <vt:lpstr>AG 2015 </vt:lpstr>
      <vt:lpstr>État des licences</vt:lpstr>
      <vt:lpstr>Répartition des licences</vt:lpstr>
      <vt:lpstr>Turn-over</vt:lpstr>
    </vt:vector>
  </TitlesOfParts>
  <Company>PSA PEUGEOT CITROEN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Nombres de licenciés</dc:title>
  <dc:creator>P523457</dc:creator>
  <cp:lastModifiedBy>PASCAL SIMON - P523457</cp:lastModifiedBy>
  <cp:revision>227</cp:revision>
  <dcterms:created xsi:type="dcterms:W3CDTF">2010-11-27T15:26:46Z</dcterms:created>
  <dcterms:modified xsi:type="dcterms:W3CDTF">2016-01-01T17:42:02Z</dcterms:modified>
</cp:coreProperties>
</file>