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61" r:id="rId3"/>
    <p:sldId id="267" r:id="rId4"/>
    <p:sldId id="277" r:id="rId5"/>
    <p:sldId id="278" r:id="rId6"/>
    <p:sldId id="268" r:id="rId7"/>
    <p:sldId id="264" r:id="rId8"/>
    <p:sldId id="279" r:id="rId9"/>
    <p:sldId id="280" r:id="rId10"/>
    <p:sldId id="281" r:id="rId11"/>
    <p:sldId id="269" r:id="rId12"/>
    <p:sldId id="282" r:id="rId13"/>
    <p:sldId id="270" r:id="rId14"/>
    <p:sldId id="271" r:id="rId15"/>
    <p:sldId id="283" r:id="rId16"/>
    <p:sldId id="272" r:id="rId17"/>
    <p:sldId id="284" r:id="rId18"/>
    <p:sldId id="273" r:id="rId19"/>
    <p:sldId id="285" r:id="rId20"/>
    <p:sldId id="274" r:id="rId21"/>
    <p:sldId id="286" r:id="rId22"/>
    <p:sldId id="275" r:id="rId23"/>
    <p:sldId id="276" r:id="rId24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93AF9-D402-4684-A33D-4E43DB909CF1}" type="datetimeFigureOut">
              <a:rPr lang="fr-FR" smtClean="0"/>
              <a:t>29/11/2014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4C95F-D9A2-419F-B54C-ED2F433024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1394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Didier, Stéphanie, Thierry, François, Alexandre, Daniel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4C95F-D9A2-419F-B54C-ED2F4330243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4536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Stéphanie, Thierry, François, Alexandre, Daniel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4C95F-D9A2-419F-B54C-ED2F4330243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4536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Stéphanie, Thierry, François, Alexandre, Daniel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4C95F-D9A2-419F-B54C-ED2F4330243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4536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Pas</a:t>
            </a:r>
            <a:r>
              <a:rPr lang="fr-FR" baseline="0" dirty="0" smtClean="0"/>
              <a:t> de champ de FC cette année, mais la finale </a:t>
            </a:r>
            <a:r>
              <a:rPr lang="fr-FR" baseline="0" dirty="0" err="1" smtClean="0"/>
              <a:t>Equip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athlé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4C95F-D9A2-419F-B54C-ED2F4330243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185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4C95F-D9A2-419F-B54C-ED2F4330243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185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1C730-3EA7-4CF3-935F-FC9FD00F60BD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1782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E417BA-6595-4991-BE91-CBA4C868DD8D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5585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50EDAA-8601-46DE-B117-BA8DA16415E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6074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A9FF8C-5CEB-4AE2-B084-76BE5EAD639B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4529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ADDFD5-18ED-4F95-BA7D-812C7B1D1BB6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00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F7F68C-1534-447F-A4DD-1BB11CBE36BC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7802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11492F-BB3B-4795-B199-81AB8EAC4A89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6863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DF35EC-AC33-48D8-BCDF-BA8983ABC00C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9967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8276D-49C1-48AA-86F1-E2409B30053A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6367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217915-2273-41F7-9AFF-7BAC6C3F74A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8986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346F2-C541-46E2-9FD9-82848F099F6A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2747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0F34772-EE34-479A-95DC-665C9FF3DDAF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440668"/>
            <a:ext cx="6364026" cy="976838"/>
          </a:xfrm>
          <a:solidFill>
            <a:schemeClr val="accent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2014</a:t>
            </a:r>
            <a:br>
              <a:rPr lang="fr-FR" sz="2800" dirty="0" smtClean="0"/>
            </a:br>
            <a:r>
              <a:rPr lang="fr-FR" sz="2800" dirty="0" smtClean="0"/>
              <a:t>Rapport  </a:t>
            </a:r>
            <a:r>
              <a:rPr lang="fr-FR" sz="2800" dirty="0"/>
              <a:t>moral et </a:t>
            </a:r>
            <a:r>
              <a:rPr lang="fr-FR" sz="2800" dirty="0" smtClean="0"/>
              <a:t>sportif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288" y="1844823"/>
            <a:ext cx="8229600" cy="4104457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	Saison 2013 – 2014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 Actions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 Organisations sur le Stade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/>
              <a:t> </a:t>
            </a:r>
            <a:r>
              <a:rPr lang="fr-FR" dirty="0" smtClean="0"/>
              <a:t>Quelques chiffres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/>
              <a:t> </a:t>
            </a:r>
            <a:r>
              <a:rPr lang="fr-FR" dirty="0" smtClean="0"/>
              <a:t>Principaux résultats sportifs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/>
              <a:t> </a:t>
            </a:r>
            <a:r>
              <a:rPr lang="fr-FR" dirty="0" smtClean="0"/>
              <a:t>Les interclubs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/>
              <a:t> </a:t>
            </a:r>
            <a:r>
              <a:rPr lang="fr-FR" smtClean="0"/>
              <a:t>Section  Lycée Courbet</a:t>
            </a:r>
            <a:endParaRPr lang="fr-FR" dirty="0" smtClean="0"/>
          </a:p>
          <a:p>
            <a:pPr lvl="1">
              <a:buFont typeface="Wingdings" pitchFamily="2" charset="2"/>
              <a:buChar char="Ø"/>
            </a:pPr>
            <a:r>
              <a:rPr lang="fr-FR" dirty="0"/>
              <a:t> </a:t>
            </a:r>
            <a:r>
              <a:rPr lang="fr-FR" dirty="0" smtClean="0"/>
              <a:t>Saison 2014 – 2015.</a:t>
            </a:r>
          </a:p>
          <a:p>
            <a:pPr marL="0" indent="0">
              <a:buNone/>
            </a:pP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bright="18000" contrast="30000"/>
                    </a14:imgEffect>
                  </a14:imgLayer>
                </a14:imgProps>
              </a:ext>
            </a:extLst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88640"/>
            <a:ext cx="6364026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2014</a:t>
            </a:r>
            <a:br>
              <a:rPr lang="fr-FR" sz="2800" dirty="0" smtClean="0"/>
            </a:br>
            <a:r>
              <a:rPr lang="fr-FR" sz="2800" dirty="0" smtClean="0"/>
              <a:t>Les Actions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806" y="1525518"/>
            <a:ext cx="8229600" cy="4567307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dirty="0" smtClean="0"/>
              <a:t>L’échauffement et la préparation physique est effectuée en commun en première partie d’entrainement.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Les jeunes sont ensuite répartis en groupes homogènes de 10 à 12 pour travailler les différentes disciplines.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L’objectif est double: </a:t>
            </a:r>
          </a:p>
          <a:p>
            <a:pPr marL="457200" lvl="1" indent="0">
              <a:buNone/>
            </a:pPr>
            <a:r>
              <a:rPr lang="fr-FR" dirty="0" smtClean="0"/>
              <a:t>Un meilleur encadrement technique,</a:t>
            </a:r>
          </a:p>
          <a:p>
            <a:pPr marL="457200" lvl="1" indent="0">
              <a:buNone/>
            </a:pPr>
            <a:r>
              <a:rPr lang="fr-FR" dirty="0" smtClean="0"/>
              <a:t>Eviter une spécialisation trop précoce.</a:t>
            </a:r>
          </a:p>
          <a:p>
            <a:pPr marL="457200" lvl="1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58250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440668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Saison 2013/2014</a:t>
            </a:r>
            <a:br>
              <a:rPr lang="fr-FR" sz="2800" dirty="0" smtClean="0"/>
            </a:br>
            <a:r>
              <a:rPr lang="fr-FR" sz="2800" dirty="0" smtClean="0"/>
              <a:t>5 compétitions au Stade SERZIAN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288" y="1844823"/>
            <a:ext cx="8229600" cy="4104457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 </a:t>
            </a:r>
            <a:r>
              <a:rPr lang="fr-FR" sz="2400" dirty="0" smtClean="0"/>
              <a:t>27 Octobre 2013: Finale </a:t>
            </a:r>
            <a:r>
              <a:rPr lang="fr-FR" sz="2400" dirty="0"/>
              <a:t>interrégionale </a:t>
            </a:r>
            <a:r>
              <a:rPr lang="fr-FR" sz="2400" dirty="0" err="1"/>
              <a:t>equip'athlé</a:t>
            </a:r>
            <a:r>
              <a:rPr lang="fr-FR" sz="2400" dirty="0"/>
              <a:t> </a:t>
            </a:r>
            <a:r>
              <a:rPr lang="fr-FR" sz="2400" dirty="0" err="1" smtClean="0"/>
              <a:t>be</a:t>
            </a:r>
            <a:r>
              <a:rPr lang="fr-FR" sz="2400" dirty="0" smtClean="0"/>
              <a:t>/mi (175)</a:t>
            </a:r>
            <a:endParaRPr lang="fr-FR" dirty="0" smtClean="0"/>
          </a:p>
          <a:p>
            <a:pPr lvl="1">
              <a:buFont typeface="Wingdings" pitchFamily="2" charset="2"/>
              <a:buChar char="Ø"/>
            </a:pPr>
            <a:r>
              <a:rPr lang="fr-FR" sz="2400" dirty="0" smtClean="0"/>
              <a:t>19 avril: </a:t>
            </a:r>
            <a:r>
              <a:rPr lang="fr-FR" sz="2400" dirty="0"/>
              <a:t>Meeting jeunes et TC  </a:t>
            </a:r>
            <a:r>
              <a:rPr lang="fr-FR" sz="2400" dirty="0" smtClean="0"/>
              <a:t>(76)</a:t>
            </a:r>
            <a:endParaRPr lang="fr-FR" sz="2400" dirty="0"/>
          </a:p>
          <a:p>
            <a:pPr lvl="1">
              <a:buFont typeface="Wingdings" pitchFamily="2" charset="2"/>
              <a:buChar char="Ø"/>
            </a:pPr>
            <a:r>
              <a:rPr lang="fr-FR" sz="2400" dirty="0" smtClean="0"/>
              <a:t> 10 mai: Championnats départementaux BM (92)</a:t>
            </a:r>
          </a:p>
          <a:p>
            <a:pPr lvl="1">
              <a:buFont typeface="Wingdings" pitchFamily="2" charset="2"/>
              <a:buChar char="Ø"/>
            </a:pPr>
            <a:r>
              <a:rPr lang="fr-FR" sz="2400" dirty="0"/>
              <a:t> </a:t>
            </a:r>
            <a:r>
              <a:rPr lang="fr-FR" sz="2400" dirty="0" smtClean="0"/>
              <a:t>05 </a:t>
            </a:r>
            <a:r>
              <a:rPr lang="fr-FR" sz="2400" dirty="0"/>
              <a:t>Juin Relais (</a:t>
            </a:r>
            <a:r>
              <a:rPr lang="fr-FR" sz="2400" dirty="0" smtClean="0"/>
              <a:t>33)</a:t>
            </a:r>
            <a:endParaRPr lang="fr-FR" sz="2400" dirty="0"/>
          </a:p>
          <a:p>
            <a:pPr lvl="1">
              <a:buFont typeface="Wingdings" pitchFamily="2" charset="2"/>
              <a:buChar char="Ø"/>
            </a:pPr>
            <a:r>
              <a:rPr lang="fr-FR" sz="2400" dirty="0" smtClean="0"/>
              <a:t>26 Juin: </a:t>
            </a:r>
            <a:r>
              <a:rPr lang="fr-FR" sz="2400" dirty="0"/>
              <a:t>Coupe du </a:t>
            </a:r>
            <a:r>
              <a:rPr lang="fr-FR" sz="2400" dirty="0" smtClean="0"/>
              <a:t>CG90 (38)  </a:t>
            </a:r>
            <a:endParaRPr lang="fr-FR" sz="2400" dirty="0"/>
          </a:p>
          <a:p>
            <a:pPr marL="457200" lvl="1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25154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476672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Prévisions 2014/2015</a:t>
            </a:r>
            <a:br>
              <a:rPr lang="fr-FR" sz="2800" dirty="0" smtClean="0"/>
            </a:br>
            <a:r>
              <a:rPr lang="fr-FR" sz="2800" dirty="0" smtClean="0"/>
              <a:t>7 compétitions au Stade SERZIAN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0" y="1844823"/>
            <a:ext cx="8624888" cy="4104457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 </a:t>
            </a:r>
            <a:r>
              <a:rPr lang="fr-FR" sz="2400" dirty="0" smtClean="0"/>
              <a:t>05 octobre 2014: Tour automnale </a:t>
            </a:r>
            <a:r>
              <a:rPr lang="fr-FR" sz="2400" dirty="0" err="1" smtClean="0"/>
              <a:t>equip'athlé</a:t>
            </a:r>
            <a:r>
              <a:rPr lang="fr-FR" sz="2400" dirty="0" smtClean="0"/>
              <a:t> </a:t>
            </a:r>
            <a:r>
              <a:rPr lang="fr-FR" sz="2400" dirty="0"/>
              <a:t>(</a:t>
            </a:r>
            <a:r>
              <a:rPr lang="fr-FR" sz="2400" dirty="0" smtClean="0"/>
              <a:t>200)</a:t>
            </a:r>
          </a:p>
          <a:p>
            <a:pPr lvl="1">
              <a:buFont typeface="Wingdings" pitchFamily="2" charset="2"/>
              <a:buChar char="Ø"/>
            </a:pPr>
            <a:r>
              <a:rPr lang="fr-FR" sz="2400" dirty="0" smtClean="0"/>
              <a:t>26 octobre 2014: Finale </a:t>
            </a:r>
            <a:r>
              <a:rPr lang="fr-FR" sz="2400" dirty="0"/>
              <a:t>interrégionale </a:t>
            </a:r>
            <a:r>
              <a:rPr lang="fr-FR" sz="2400" dirty="0" err="1"/>
              <a:t>equip'athlé</a:t>
            </a:r>
            <a:r>
              <a:rPr lang="fr-FR" sz="2400" dirty="0"/>
              <a:t> </a:t>
            </a:r>
            <a:r>
              <a:rPr lang="fr-FR" sz="2400" dirty="0" smtClean="0"/>
              <a:t>(230)</a:t>
            </a:r>
            <a:endParaRPr lang="fr-FR" dirty="0" smtClean="0"/>
          </a:p>
          <a:p>
            <a:pPr lvl="1">
              <a:buFont typeface="Wingdings" pitchFamily="2" charset="2"/>
              <a:buChar char="Ø"/>
            </a:pPr>
            <a:r>
              <a:rPr lang="fr-FR" sz="2400" dirty="0" smtClean="0"/>
              <a:t>18 avril: </a:t>
            </a:r>
            <a:r>
              <a:rPr lang="fr-FR" sz="2400" dirty="0"/>
              <a:t>Meeting jeunes et TC </a:t>
            </a:r>
            <a:endParaRPr lang="fr-FR" sz="2400" dirty="0" smtClean="0"/>
          </a:p>
          <a:p>
            <a:pPr lvl="1">
              <a:buFont typeface="Wingdings" pitchFamily="2" charset="2"/>
              <a:buChar char="Ø"/>
            </a:pPr>
            <a:r>
              <a:rPr lang="fr-FR" sz="2400" dirty="0" smtClean="0"/>
              <a:t>17 mai: Championnats départementaux BM </a:t>
            </a:r>
          </a:p>
          <a:p>
            <a:pPr lvl="1">
              <a:buFont typeface="Wingdings" pitchFamily="2" charset="2"/>
              <a:buChar char="Ø"/>
            </a:pPr>
            <a:r>
              <a:rPr lang="fr-FR" sz="2400" dirty="0"/>
              <a:t> </a:t>
            </a:r>
            <a:r>
              <a:rPr lang="fr-FR" sz="2400" dirty="0" smtClean="0"/>
              <a:t>3 Juin: </a:t>
            </a:r>
            <a:r>
              <a:rPr lang="fr-FR" sz="2400" dirty="0"/>
              <a:t>Relais</a:t>
            </a:r>
            <a:endParaRPr lang="fr-FR" sz="2400" dirty="0" smtClean="0"/>
          </a:p>
          <a:p>
            <a:pPr lvl="1">
              <a:buFont typeface="Wingdings" pitchFamily="2" charset="2"/>
              <a:buChar char="Ø"/>
            </a:pPr>
            <a:r>
              <a:rPr lang="fr-FR" sz="2400" dirty="0"/>
              <a:t> </a:t>
            </a:r>
            <a:r>
              <a:rPr lang="fr-FR" sz="2400" dirty="0" smtClean="0"/>
              <a:t>7 Juin: Championnats de FC TC</a:t>
            </a:r>
          </a:p>
          <a:p>
            <a:pPr lvl="1">
              <a:buFont typeface="Wingdings" pitchFamily="2" charset="2"/>
              <a:buChar char="Ø"/>
            </a:pPr>
            <a:r>
              <a:rPr lang="fr-FR" sz="2400" dirty="0" smtClean="0"/>
              <a:t>19 Juin: </a:t>
            </a:r>
            <a:r>
              <a:rPr lang="fr-FR" sz="2400" dirty="0"/>
              <a:t>Coupe du </a:t>
            </a:r>
            <a:r>
              <a:rPr lang="fr-FR" sz="2400" dirty="0" smtClean="0"/>
              <a:t>CG90</a:t>
            </a:r>
            <a:endParaRPr lang="fr-FR" sz="2400" dirty="0"/>
          </a:p>
          <a:p>
            <a:pPr marL="457200" lvl="1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90599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440668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2014</a:t>
            </a:r>
            <a:br>
              <a:rPr lang="fr-FR" sz="2800" dirty="0" smtClean="0"/>
            </a:br>
            <a:r>
              <a:rPr lang="fr-FR" sz="2800" dirty="0" smtClean="0"/>
              <a:t>Quelques chiffres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06078" y="1772816"/>
            <a:ext cx="8229600" cy="4464496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dirty="0" smtClean="0"/>
              <a:t> </a:t>
            </a:r>
            <a:r>
              <a:rPr lang="fr-FR" sz="2400" dirty="0" smtClean="0"/>
              <a:t>204 Licenciés 26% du MBA idem </a:t>
            </a:r>
            <a:r>
              <a:rPr lang="fr-FR" sz="2400" dirty="0" smtClean="0"/>
              <a:t>2013</a:t>
            </a:r>
          </a:p>
          <a:p>
            <a:pPr marL="457200" lvl="1" indent="0">
              <a:buNone/>
            </a:pPr>
            <a:endParaRPr lang="fr-FR" sz="1800" dirty="0" smtClean="0"/>
          </a:p>
          <a:p>
            <a:pPr lvl="1">
              <a:buFont typeface="Wingdings" pitchFamily="2" charset="2"/>
              <a:buChar char="Ø"/>
            </a:pPr>
            <a:r>
              <a:rPr lang="fr-FR" sz="2400" dirty="0" smtClean="0"/>
              <a:t>85 déplacements aux compétitions qui représentent plus de 32 000 km (bus, voitures, …) pour 38 000 en </a:t>
            </a:r>
            <a:r>
              <a:rPr lang="fr-FR" sz="2400" dirty="0" smtClean="0"/>
              <a:t>2013</a:t>
            </a:r>
          </a:p>
          <a:p>
            <a:pPr marL="457200" lvl="1" indent="0">
              <a:buNone/>
            </a:pPr>
            <a:endParaRPr lang="fr-FR" sz="1800" dirty="0" smtClean="0"/>
          </a:p>
          <a:p>
            <a:pPr lvl="1">
              <a:buFont typeface="Wingdings" pitchFamily="2" charset="2"/>
              <a:buChar char="Ø"/>
            </a:pPr>
            <a:r>
              <a:rPr lang="fr-FR" sz="2400" dirty="0" smtClean="0"/>
              <a:t>1479 pts au classement des clubs, 30% du MBA qui totalise 4968 pts </a:t>
            </a:r>
            <a:r>
              <a:rPr lang="fr-FR" sz="2400" dirty="0" smtClean="0"/>
              <a:t>(42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</a:t>
            </a:r>
            <a:r>
              <a:rPr lang="fr-FR" sz="2400" dirty="0" smtClean="0"/>
              <a:t>club </a:t>
            </a:r>
            <a:r>
              <a:rPr lang="fr-FR" sz="2400" dirty="0" smtClean="0"/>
              <a:t>français). </a:t>
            </a:r>
            <a:endParaRPr lang="fr-FR" sz="2400" dirty="0" smtClean="0"/>
          </a:p>
          <a:p>
            <a:pPr marL="457200" lvl="1" indent="0">
              <a:buNone/>
            </a:pPr>
            <a:r>
              <a:rPr lang="fr-FR" sz="2400" dirty="0" smtClean="0"/>
              <a:t> Perte de 100 pts pour BA et 160 MBA, % stable</a:t>
            </a:r>
            <a:r>
              <a:rPr lang="fr-FR" sz="2400" dirty="0" smtClean="0"/>
              <a:t>.</a:t>
            </a:r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388946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stretch>
            <a:fillRect t="-5000" b="-9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440668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2014</a:t>
            </a:r>
            <a:br>
              <a:rPr lang="fr-FR" sz="2800" dirty="0" smtClean="0"/>
            </a:br>
            <a:r>
              <a:rPr lang="fr-FR" sz="2800" dirty="0" smtClean="0"/>
              <a:t>Principaux Résultats Sportifs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288" y="1628800"/>
            <a:ext cx="8229600" cy="4464025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02 Mars Championnats de France de cross au Pontet: 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 </a:t>
            </a:r>
            <a:r>
              <a:rPr lang="fr-FR" dirty="0" err="1" smtClean="0"/>
              <a:t>Nissrine</a:t>
            </a:r>
            <a:r>
              <a:rPr lang="fr-FR" dirty="0" smtClean="0"/>
              <a:t> EL RHARAFI 97</a:t>
            </a:r>
            <a:r>
              <a:rPr lang="fr-FR" baseline="30000" dirty="0" smtClean="0"/>
              <a:t>e</a:t>
            </a:r>
            <a:r>
              <a:rPr lang="fr-FR" dirty="0" smtClean="0"/>
              <a:t> Cadette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/>
              <a:t> </a:t>
            </a:r>
            <a:r>
              <a:rPr lang="fr-FR" dirty="0" smtClean="0"/>
              <a:t>Karim TABOU 65</a:t>
            </a:r>
            <a:r>
              <a:rPr lang="fr-FR" baseline="30000" dirty="0" smtClean="0"/>
              <a:t>e</a:t>
            </a:r>
            <a:r>
              <a:rPr lang="fr-FR" dirty="0" smtClean="0"/>
              <a:t> Cross court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/>
              <a:t> Vétérans 2 (+ de 50 ans)</a:t>
            </a:r>
          </a:p>
          <a:p>
            <a:pPr marL="457200" lvl="1" indent="0">
              <a:buNone/>
            </a:pPr>
            <a:r>
              <a:rPr lang="fr-FR" sz="2400" dirty="0"/>
              <a:t>Gérard </a:t>
            </a:r>
            <a:r>
              <a:rPr lang="fr-FR" sz="2400" dirty="0" smtClean="0"/>
              <a:t>HERBULDING 60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, Pascal SIMON 69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, Christian PAYEN 86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et Daniel </a:t>
            </a:r>
            <a:r>
              <a:rPr lang="fr-FR" sz="2400" dirty="0"/>
              <a:t>GAUER </a:t>
            </a:r>
            <a:r>
              <a:rPr lang="fr-FR" sz="2400" dirty="0" smtClean="0"/>
              <a:t>153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</a:t>
            </a:r>
          </a:p>
          <a:p>
            <a:pPr marL="457200" lvl="1" indent="0">
              <a:buNone/>
            </a:pPr>
            <a:r>
              <a:rPr lang="fr-FR" sz="2400" dirty="0" smtClean="0"/>
              <a:t>3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par </a:t>
            </a:r>
            <a:r>
              <a:rPr lang="fr-FR" sz="2400" dirty="0" smtClean="0"/>
              <a:t>équipe </a:t>
            </a:r>
            <a:r>
              <a:rPr lang="fr-FR" sz="2400" dirty="0" smtClean="0"/>
              <a:t>avec le sochalien Salan SOLTANI 5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22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440668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2014</a:t>
            </a:r>
            <a:br>
              <a:rPr lang="fr-FR" sz="2800" dirty="0" smtClean="0"/>
            </a:br>
            <a:r>
              <a:rPr lang="fr-FR" sz="2800" dirty="0" smtClean="0"/>
              <a:t>Principaux Résultats Sportifs</a:t>
            </a:r>
            <a:endParaRPr lang="fr-FR" sz="2800" dirty="0"/>
          </a:p>
        </p:txBody>
      </p:sp>
      <p:sp>
        <p:nvSpPr>
          <p:cNvPr id="11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Championnats de France Vétéran en Salle</a:t>
            </a:r>
          </a:p>
          <a:p>
            <a:pPr marL="0" indent="0">
              <a:buNone/>
            </a:pPr>
            <a:r>
              <a:rPr lang="fr-FR" dirty="0" smtClean="0"/>
              <a:t> à Eaubonne.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 </a:t>
            </a:r>
            <a:r>
              <a:rPr lang="fr-FR" sz="2000" dirty="0"/>
              <a:t>Alexandre BAEHR </a:t>
            </a:r>
            <a:r>
              <a:rPr lang="fr-FR" sz="2000" dirty="0" smtClean="0"/>
              <a:t>2 médailles d’argent Pentathlon </a:t>
            </a:r>
            <a:r>
              <a:rPr lang="fr-FR" sz="2000" dirty="0"/>
              <a:t>et lancer poids  </a:t>
            </a:r>
            <a:r>
              <a:rPr lang="fr-FR" sz="2000" dirty="0" smtClean="0"/>
              <a:t>12m74 en  M40</a:t>
            </a:r>
            <a:endParaRPr lang="fr-FR" sz="2000" dirty="0"/>
          </a:p>
          <a:p>
            <a:pPr marL="457200" lvl="1" indent="0">
              <a:buNone/>
            </a:pPr>
            <a:endParaRPr lang="fr-FR" sz="2000" dirty="0"/>
          </a:p>
          <a:p>
            <a:pPr lvl="1">
              <a:buFont typeface="Wingdings" pitchFamily="2" charset="2"/>
              <a:buChar char="Ø"/>
            </a:pPr>
            <a:r>
              <a:rPr lang="fr-FR" sz="2000" dirty="0"/>
              <a:t>Roger </a:t>
            </a:r>
            <a:r>
              <a:rPr lang="fr-FR" sz="2000" dirty="0" smtClean="0"/>
              <a:t>CATASTINI 3 médailles en M65, Bronze au 200m, argent au 60m et Or au pentathlon.</a:t>
            </a:r>
          </a:p>
          <a:p>
            <a:pPr lvl="1">
              <a:buFont typeface="Wingdings" pitchFamily="2" charset="2"/>
              <a:buChar char="Ø"/>
            </a:pPr>
            <a:endParaRPr lang="fr-FR" sz="2000" dirty="0"/>
          </a:p>
          <a:p>
            <a:pPr lvl="1">
              <a:buFont typeface="Wingdings" pitchFamily="2" charset="2"/>
              <a:buChar char="Ø"/>
            </a:pPr>
            <a:r>
              <a:rPr lang="fr-FR" sz="2000" dirty="0" smtClean="0"/>
              <a:t>Lionel BEDOT Médaille de bronze M55 au pentathlon.</a:t>
            </a:r>
            <a:endParaRPr lang="fr-FR" sz="2000" dirty="0"/>
          </a:p>
          <a:p>
            <a:pPr marL="457200" lvl="1" indent="0">
              <a:buNone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92048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440668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2014</a:t>
            </a:r>
            <a:br>
              <a:rPr lang="fr-FR" sz="2800" dirty="0" smtClean="0"/>
            </a:br>
            <a:r>
              <a:rPr lang="fr-FR" sz="2800" dirty="0" smtClean="0"/>
              <a:t>Principaux Résultats Sportifs</a:t>
            </a:r>
            <a:endParaRPr lang="fr-FR" sz="2800" dirty="0"/>
          </a:p>
        </p:txBody>
      </p:sp>
      <p:sp>
        <p:nvSpPr>
          <p:cNvPr id="11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Championnats de France en Salle: </a:t>
            </a:r>
          </a:p>
          <a:p>
            <a:pPr lvl="1">
              <a:buFont typeface="Wingdings" pitchFamily="2" charset="2"/>
              <a:buChar char="Ø"/>
            </a:pPr>
            <a:r>
              <a:rPr lang="fr-FR" sz="2000" dirty="0" smtClean="0"/>
              <a:t>Salem BAKORA. </a:t>
            </a:r>
          </a:p>
          <a:p>
            <a:pPr marL="457200" lvl="1" indent="0">
              <a:buNone/>
            </a:pPr>
            <a:r>
              <a:rPr lang="fr-FR" sz="2000" dirty="0" smtClean="0"/>
              <a:t>Qualifié au Elite (21’’53) Faux départ en série.</a:t>
            </a:r>
          </a:p>
          <a:p>
            <a:pPr marL="457200" lvl="1" indent="0">
              <a:buNone/>
            </a:pPr>
            <a:r>
              <a:rPr lang="fr-FR" sz="2000" dirty="0" smtClean="0"/>
              <a:t>Qualifié également en Espoir sur 60m et 200m.</a:t>
            </a:r>
          </a:p>
          <a:p>
            <a:pPr marL="457200" lvl="1" indent="0">
              <a:buNone/>
            </a:pPr>
            <a:r>
              <a:rPr lang="fr-FR" sz="2000" dirty="0" smtClean="0"/>
              <a:t>Demi-finale sur 60m 6’’98.</a:t>
            </a:r>
          </a:p>
          <a:p>
            <a:pPr marL="457200" lvl="1" indent="0">
              <a:buNone/>
            </a:pPr>
            <a:r>
              <a:rPr lang="fr-FR" sz="2000" dirty="0" smtClean="0"/>
              <a:t>Série sur 200m 21’’89  à 4 centièmes de la finale.</a:t>
            </a:r>
            <a:endParaRPr lang="fr-FR" sz="2000" dirty="0"/>
          </a:p>
          <a:p>
            <a:pPr marL="457200" lvl="1" indent="0">
              <a:buNone/>
            </a:pPr>
            <a:endParaRPr lang="fr-FR" sz="2000" dirty="0"/>
          </a:p>
          <a:p>
            <a:pPr lvl="1">
              <a:buFont typeface="Wingdings" pitchFamily="2" charset="2"/>
              <a:buChar char="Ø"/>
            </a:pPr>
            <a:r>
              <a:rPr lang="fr-FR" sz="2000" dirty="0" err="1"/>
              <a:t>Samiha</a:t>
            </a:r>
            <a:r>
              <a:rPr lang="fr-FR" sz="2000" dirty="0"/>
              <a:t> EL RHARRAFI 400m Junior F </a:t>
            </a:r>
            <a:r>
              <a:rPr lang="fr-FR" sz="2000" dirty="0" smtClean="0"/>
              <a:t>2e </a:t>
            </a:r>
            <a:r>
              <a:rPr lang="fr-FR" sz="2000" dirty="0"/>
              <a:t>en série en 58</a:t>
            </a:r>
            <a:r>
              <a:rPr lang="fr-FR" sz="2000" dirty="0" smtClean="0"/>
              <a:t>'’37, </a:t>
            </a:r>
          </a:p>
          <a:p>
            <a:pPr marL="457200" lvl="1" indent="0">
              <a:buNone/>
            </a:pPr>
            <a:r>
              <a:rPr lang="fr-FR" sz="2000" dirty="0" smtClean="0"/>
              <a:t>7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temps à 2 dixièmes de </a:t>
            </a:r>
            <a:r>
              <a:rPr lang="fr-FR" sz="2000" dirty="0"/>
              <a:t>la </a:t>
            </a:r>
            <a:r>
              <a:rPr lang="fr-FR" sz="2000" dirty="0" smtClean="0"/>
              <a:t>finale.</a:t>
            </a:r>
            <a:endParaRPr lang="fr-FR" sz="2000" dirty="0"/>
          </a:p>
          <a:p>
            <a:pPr marL="457200" lvl="1" indent="0">
              <a:buNone/>
            </a:pPr>
            <a:endParaRPr lang="fr-FR" sz="2000" dirty="0"/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55" y="547622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64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300592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2014</a:t>
            </a:r>
            <a:br>
              <a:rPr lang="fr-FR" sz="2800" dirty="0" smtClean="0"/>
            </a:br>
            <a:r>
              <a:rPr lang="fr-FR" sz="2800" dirty="0" smtClean="0"/>
              <a:t>Principaux Résultats Sportifs</a:t>
            </a:r>
            <a:endParaRPr lang="fr-FR" sz="2800" dirty="0"/>
          </a:p>
        </p:txBody>
      </p:sp>
      <p:sp>
        <p:nvSpPr>
          <p:cNvPr id="11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Championnats du Monde Masters en salle</a:t>
            </a:r>
          </a:p>
          <a:p>
            <a:pPr marL="0" indent="0">
              <a:buNone/>
            </a:pPr>
            <a:r>
              <a:rPr lang="fr-FR" dirty="0" smtClean="0"/>
              <a:t> à Budapest 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sz="2000" dirty="0" smtClean="0"/>
              <a:t>Alexandre </a:t>
            </a:r>
            <a:r>
              <a:rPr lang="fr-FR" sz="2000" dirty="0"/>
              <a:t>BAEHR </a:t>
            </a:r>
            <a:endParaRPr lang="fr-FR" sz="2000" dirty="0" smtClean="0"/>
          </a:p>
          <a:p>
            <a:pPr marL="0" indent="0">
              <a:buNone/>
            </a:pPr>
            <a:r>
              <a:rPr lang="fr-FR" sz="2000" dirty="0" smtClean="0"/>
              <a:t>13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du  Pentathlon </a:t>
            </a:r>
          </a:p>
          <a:p>
            <a:pPr marL="0" indent="0">
              <a:buNone/>
            </a:pPr>
            <a:r>
              <a:rPr lang="fr-FR" sz="2000" dirty="0" smtClean="0"/>
              <a:t>M40 (+ de 40ans)</a:t>
            </a:r>
            <a:endParaRPr lang="fr-FR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42369"/>
            <a:ext cx="2736304" cy="432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671" y="2380719"/>
            <a:ext cx="2835167" cy="428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31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16000" b="-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54" y="188640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242231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2014</a:t>
            </a:r>
            <a:br>
              <a:rPr lang="fr-FR" sz="2800" dirty="0" smtClean="0"/>
            </a:br>
            <a:r>
              <a:rPr lang="fr-FR" sz="2800" dirty="0" smtClean="0"/>
              <a:t>Principaux Résultats Sportif</a:t>
            </a:r>
            <a:endParaRPr lang="fr-FR" sz="2800" dirty="0"/>
          </a:p>
        </p:txBody>
      </p:sp>
      <p:sp>
        <p:nvSpPr>
          <p:cNvPr id="11" name="Espace réservé du contenu 1"/>
          <p:cNvSpPr>
            <a:spLocks noGrp="1"/>
          </p:cNvSpPr>
          <p:nvPr>
            <p:ph idx="1"/>
          </p:nvPr>
        </p:nvSpPr>
        <p:spPr>
          <a:xfrm>
            <a:off x="323528" y="1351385"/>
            <a:ext cx="8661648" cy="4813919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Championnats de France plein air: 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 </a:t>
            </a:r>
            <a:r>
              <a:rPr lang="fr-FR" sz="2000" dirty="0" err="1"/>
              <a:t>Fadil</a:t>
            </a:r>
            <a:r>
              <a:rPr lang="fr-FR" sz="2000" dirty="0"/>
              <a:t> BELLABOUSS en Finale </a:t>
            </a:r>
            <a:r>
              <a:rPr lang="fr-FR" sz="2000" dirty="0" smtClean="0"/>
              <a:t>des Elites (11 </a:t>
            </a:r>
            <a:r>
              <a:rPr lang="fr-FR" sz="2000" dirty="0"/>
              <a:t>au 13 juillet à Reims)</a:t>
            </a:r>
            <a:endParaRPr lang="fr-FR" sz="2000" dirty="0" smtClean="0"/>
          </a:p>
          <a:p>
            <a:pPr marL="457200" lvl="1" indent="0">
              <a:buNone/>
            </a:pPr>
            <a:r>
              <a:rPr lang="fr-FR" sz="2000" dirty="0" smtClean="0"/>
              <a:t>8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 sur 400haies en 51’’17  </a:t>
            </a:r>
          </a:p>
          <a:p>
            <a:pPr marL="457200" lvl="1" indent="0">
              <a:buNone/>
            </a:pPr>
            <a:endParaRPr lang="fr-FR" sz="1000" dirty="0" smtClean="0"/>
          </a:p>
          <a:p>
            <a:pPr lvl="1">
              <a:buFont typeface="Wingdings" pitchFamily="2" charset="2"/>
              <a:buChar char="Ø"/>
            </a:pPr>
            <a:r>
              <a:rPr lang="fr-FR" sz="2000" dirty="0"/>
              <a:t> </a:t>
            </a:r>
            <a:r>
              <a:rPr lang="fr-FR" sz="2400" dirty="0" smtClean="0"/>
              <a:t>Cadet et Juniors à Valence du 20 au 21 Juillet</a:t>
            </a:r>
          </a:p>
          <a:p>
            <a:pPr lvl="2">
              <a:buFont typeface="Wingdings" pitchFamily="2" charset="2"/>
              <a:buChar char="Ø"/>
            </a:pPr>
            <a:r>
              <a:rPr lang="fr-FR" sz="2000" dirty="0" err="1"/>
              <a:t>Samiha</a:t>
            </a:r>
            <a:r>
              <a:rPr lang="fr-FR" sz="2000" dirty="0"/>
              <a:t> EL RHARRAFI </a:t>
            </a:r>
            <a:r>
              <a:rPr lang="fr-FR" sz="2000" dirty="0" smtClean="0"/>
              <a:t> 400haies Junior F  4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</a:t>
            </a:r>
            <a:r>
              <a:rPr lang="fr-FR" sz="2000" dirty="0"/>
              <a:t>en </a:t>
            </a:r>
            <a:r>
              <a:rPr lang="fr-FR" sz="2000" dirty="0" smtClean="0"/>
              <a:t>finale.</a:t>
            </a:r>
          </a:p>
          <a:p>
            <a:pPr marL="914400" lvl="2" indent="0">
              <a:buNone/>
            </a:pPr>
            <a:r>
              <a:rPr lang="fr-FR" sz="2000" dirty="0" smtClean="0"/>
              <a:t> 3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temps des </a:t>
            </a:r>
            <a:r>
              <a:rPr lang="fr-FR" sz="2000" dirty="0"/>
              <a:t>séries </a:t>
            </a:r>
            <a:r>
              <a:rPr lang="fr-FR" sz="2000" dirty="0" smtClean="0"/>
              <a:t> en 62'‘26.  </a:t>
            </a:r>
            <a:endParaRPr lang="fr-FR" sz="2000" dirty="0"/>
          </a:p>
          <a:p>
            <a:pPr lvl="2">
              <a:buFont typeface="Wingdings" pitchFamily="2" charset="2"/>
              <a:buChar char="Ø"/>
            </a:pPr>
            <a:r>
              <a:rPr lang="fr-FR" sz="2000" dirty="0" err="1" smtClean="0"/>
              <a:t>Nissrine</a:t>
            </a:r>
            <a:r>
              <a:rPr lang="fr-FR" sz="2000" dirty="0" smtClean="0"/>
              <a:t>  </a:t>
            </a:r>
            <a:r>
              <a:rPr lang="fr-FR" sz="2000" dirty="0"/>
              <a:t>EL RHARRAFI </a:t>
            </a:r>
            <a:r>
              <a:rPr lang="fr-FR" sz="2000" dirty="0" smtClean="0"/>
              <a:t>  3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de sa série sur 400m  cadette.</a:t>
            </a:r>
          </a:p>
          <a:p>
            <a:pPr marL="914400" lvl="2" indent="0">
              <a:buNone/>
            </a:pPr>
            <a:r>
              <a:rPr lang="fr-FR" sz="2000" dirty="0"/>
              <a:t> </a:t>
            </a:r>
            <a:r>
              <a:rPr lang="fr-FR" sz="2000" dirty="0" smtClean="0"/>
              <a:t>en 60’’09</a:t>
            </a:r>
          </a:p>
          <a:p>
            <a:pPr marL="914400" lvl="2" indent="0">
              <a:buNone/>
            </a:pPr>
            <a:endParaRPr lang="fr-FR" sz="2000" dirty="0" smtClean="0"/>
          </a:p>
          <a:p>
            <a:pPr lvl="2">
              <a:buFont typeface="Wingdings" panose="05000000000000000000" pitchFamily="2" charset="2"/>
              <a:buChar char="Ø"/>
            </a:pPr>
            <a:r>
              <a:rPr lang="fr-FR" sz="2000" dirty="0" smtClean="0"/>
              <a:t> Karim TABOU 8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sur 1500m aux Championnats d’Algérie.</a:t>
            </a:r>
            <a:endParaRPr lang="fr-FR" sz="2000" dirty="0"/>
          </a:p>
          <a:p>
            <a:pPr marL="914400" lvl="2" indent="0">
              <a:buNone/>
            </a:pPr>
            <a:endParaRPr lang="fr-FR" sz="2000" dirty="0" smtClean="0"/>
          </a:p>
          <a:p>
            <a:pPr marL="914400" lvl="2" indent="0">
              <a:buNone/>
            </a:pPr>
            <a:endParaRPr lang="fr-FR" sz="2000" dirty="0" smtClean="0"/>
          </a:p>
        </p:txBody>
      </p:sp>
    </p:spTree>
    <p:extLst>
      <p:ext uri="{BB962C8B-B14F-4D97-AF65-F5344CB8AC3E}">
        <p14:creationId xmlns:p14="http://schemas.microsoft.com/office/powerpoint/2010/main" val="243874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440668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2014</a:t>
            </a:r>
            <a:br>
              <a:rPr lang="fr-FR" sz="2800" dirty="0" smtClean="0"/>
            </a:br>
            <a:r>
              <a:rPr lang="fr-FR" sz="2800" dirty="0" smtClean="0"/>
              <a:t>Principaux Résultats Sportifs</a:t>
            </a:r>
            <a:endParaRPr lang="fr-FR" sz="2800" dirty="0"/>
          </a:p>
        </p:txBody>
      </p:sp>
      <p:sp>
        <p:nvSpPr>
          <p:cNvPr id="11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400" dirty="0" smtClean="0"/>
              <a:t>Championnats de France Vétéran  Plein-Air</a:t>
            </a:r>
          </a:p>
          <a:p>
            <a:pPr marL="0" indent="0">
              <a:buNone/>
            </a:pPr>
            <a:r>
              <a:rPr lang="fr-FR" sz="2400" dirty="0" err="1" smtClean="0"/>
              <a:t>Venissieux</a:t>
            </a:r>
            <a:r>
              <a:rPr lang="fr-FR" sz="2400" dirty="0" smtClean="0"/>
              <a:t> 7 juin.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 </a:t>
            </a:r>
            <a:r>
              <a:rPr lang="fr-FR" sz="2000" dirty="0"/>
              <a:t>Alexandre BAEHR </a:t>
            </a:r>
            <a:r>
              <a:rPr lang="fr-FR" sz="2000" dirty="0" smtClean="0"/>
              <a:t> médaille d’argent Décathlon et bronze </a:t>
            </a:r>
            <a:r>
              <a:rPr lang="fr-FR" sz="2000" dirty="0"/>
              <a:t>lancer poids  </a:t>
            </a:r>
            <a:r>
              <a:rPr lang="fr-FR" sz="2000" dirty="0" smtClean="0"/>
              <a:t>12m09  en  M40 </a:t>
            </a:r>
          </a:p>
          <a:p>
            <a:pPr marL="457200" lvl="1" indent="0">
              <a:buNone/>
            </a:pPr>
            <a:r>
              <a:rPr lang="fr-FR" sz="2000" dirty="0" smtClean="0"/>
              <a:t>Sélection en équipe de France Vétéran, match France-Allemagne.</a:t>
            </a:r>
            <a:endParaRPr lang="fr-FR" sz="2000" dirty="0"/>
          </a:p>
          <a:p>
            <a:pPr marL="457200" lvl="1" indent="0">
              <a:buNone/>
            </a:pPr>
            <a:r>
              <a:rPr lang="fr-FR" sz="2000" dirty="0" smtClean="0"/>
              <a:t>2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performance Française des Vétérans  avec 13m18</a:t>
            </a:r>
          </a:p>
          <a:p>
            <a:pPr marL="457200" lvl="1" indent="0">
              <a:buNone/>
            </a:pPr>
            <a:endParaRPr lang="fr-FR" sz="2000" dirty="0"/>
          </a:p>
          <a:p>
            <a:pPr lvl="1">
              <a:buFont typeface="Wingdings" pitchFamily="2" charset="2"/>
              <a:buChar char="Ø"/>
            </a:pPr>
            <a:r>
              <a:rPr lang="fr-FR" sz="2000" dirty="0"/>
              <a:t>Roger </a:t>
            </a:r>
            <a:r>
              <a:rPr lang="fr-FR" sz="2000" dirty="0" smtClean="0"/>
              <a:t>CATASTINI   remporte le Décathlon M65 5061pts</a:t>
            </a:r>
          </a:p>
          <a:p>
            <a:pPr marL="457200" lvl="1" indent="0">
              <a:buNone/>
            </a:pPr>
            <a:endParaRPr lang="fr-FR" sz="2000" dirty="0"/>
          </a:p>
          <a:p>
            <a:pPr lvl="1">
              <a:buFont typeface="Wingdings" pitchFamily="2" charset="2"/>
              <a:buChar char="Ø"/>
            </a:pPr>
            <a:r>
              <a:rPr lang="fr-FR" sz="2000" dirty="0" smtClean="0"/>
              <a:t>Lionel BEDOT  médaille d’argent M55 du  décathlon. 4376pts</a:t>
            </a:r>
            <a:endParaRPr lang="fr-FR" sz="2000" dirty="0"/>
          </a:p>
          <a:p>
            <a:pPr marL="457200" lvl="1" indent="0">
              <a:buNone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09631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440668"/>
            <a:ext cx="6364026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2014</a:t>
            </a:r>
            <a:br>
              <a:rPr lang="fr-FR" sz="2800" dirty="0" smtClean="0"/>
            </a:br>
            <a:r>
              <a:rPr lang="fr-FR" sz="2800" dirty="0" smtClean="0"/>
              <a:t>Les Actions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288" y="1586363"/>
            <a:ext cx="8229600" cy="4824265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dirty="0" smtClean="0"/>
              <a:t> Arrêt de la Montée du Ballon</a:t>
            </a:r>
          </a:p>
          <a:p>
            <a:pPr marL="457200" lvl="1" indent="0">
              <a:buNone/>
            </a:pPr>
            <a:endParaRPr lang="fr-FR" sz="1600" dirty="0" smtClean="0"/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Compression du calendrier, baisse du nombre de participants, retrait de partenaires…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 Toutes ces raisons nous ont conduit à prendre cette décision. 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/>
              <a:t> </a:t>
            </a:r>
            <a:r>
              <a:rPr lang="fr-FR" dirty="0" smtClean="0"/>
              <a:t>Sur octobre 2014, deux compétitions </a:t>
            </a:r>
            <a:r>
              <a:rPr lang="fr-FR" dirty="0" err="1" smtClean="0"/>
              <a:t>Equip’Athlé</a:t>
            </a:r>
            <a:r>
              <a:rPr lang="fr-FR" dirty="0" smtClean="0"/>
              <a:t> organisées au stade </a:t>
            </a:r>
            <a:r>
              <a:rPr lang="fr-FR" dirty="0" err="1" smtClean="0"/>
              <a:t>Serzian</a:t>
            </a:r>
            <a:r>
              <a:rPr lang="fr-FR" dirty="0" smtClean="0"/>
              <a:t>, dont la finale interrégionale. (230 jeunes)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Réflexions </a:t>
            </a:r>
            <a:r>
              <a:rPr lang="fr-FR" dirty="0" smtClean="0"/>
              <a:t>en cours </a:t>
            </a:r>
            <a:r>
              <a:rPr lang="fr-FR" dirty="0" smtClean="0"/>
              <a:t>en vue d’une </a:t>
            </a:r>
            <a:r>
              <a:rPr lang="fr-FR" dirty="0" smtClean="0"/>
              <a:t>autre organisation Hors-stade.</a:t>
            </a:r>
          </a:p>
          <a:p>
            <a:pPr marL="457200" lvl="1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5669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75036" y="188640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2014</a:t>
            </a:r>
            <a:br>
              <a:rPr lang="fr-FR" sz="2800" dirty="0" smtClean="0"/>
            </a:br>
            <a:r>
              <a:rPr lang="fr-FR" sz="2800" dirty="0" smtClean="0"/>
              <a:t>Les Interclubs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07" y="201873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288" y="1541543"/>
            <a:ext cx="6048920" cy="2515120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dirty="0" smtClean="0"/>
              <a:t> </a:t>
            </a:r>
            <a:r>
              <a:rPr lang="fr-FR" sz="1800" dirty="0" smtClean="0"/>
              <a:t>Le MBA est en national 1A,  2</a:t>
            </a:r>
            <a:r>
              <a:rPr lang="fr-FR" sz="1800" baseline="30000" dirty="0" smtClean="0"/>
              <a:t>e</a:t>
            </a:r>
            <a:r>
              <a:rPr lang="fr-FR" sz="1800" dirty="0" smtClean="0"/>
              <a:t> division Nationale</a:t>
            </a:r>
          </a:p>
          <a:p>
            <a:pPr lvl="1">
              <a:buFont typeface="Wingdings" pitchFamily="2" charset="2"/>
              <a:buChar char="Ø"/>
            </a:pPr>
            <a:r>
              <a:rPr lang="fr-FR" sz="1800" dirty="0" smtClean="0"/>
              <a:t> 2 tours </a:t>
            </a:r>
            <a:r>
              <a:rPr lang="fr-FR" sz="1800" dirty="0"/>
              <a:t>4</a:t>
            </a:r>
            <a:r>
              <a:rPr lang="fr-FR" sz="1800" dirty="0" smtClean="0"/>
              <a:t> mai à Besançon et 18 mai à Montbéliard.</a:t>
            </a:r>
          </a:p>
          <a:p>
            <a:pPr lvl="1">
              <a:buFont typeface="Wingdings" pitchFamily="2" charset="2"/>
              <a:buChar char="Ø"/>
            </a:pPr>
            <a:r>
              <a:rPr lang="fr-FR" sz="1800" dirty="0" smtClean="0"/>
              <a:t> 19  Belfortains sélectionnés dans les équipes </a:t>
            </a:r>
            <a:endParaRPr lang="fr-FR" sz="1800" dirty="0"/>
          </a:p>
          <a:p>
            <a:pPr lvl="1">
              <a:buFont typeface="Wingdings" pitchFamily="2" charset="2"/>
              <a:buChar char="Ø"/>
            </a:pPr>
            <a:r>
              <a:rPr lang="fr-FR" sz="1800" dirty="0"/>
              <a:t> </a:t>
            </a:r>
            <a:r>
              <a:rPr lang="fr-FR" sz="1800" dirty="0" smtClean="0"/>
              <a:t>Sur 172 performances Belfort-</a:t>
            </a:r>
            <a:r>
              <a:rPr lang="fr-FR" sz="1800" dirty="0" err="1" smtClean="0"/>
              <a:t>Atlhé</a:t>
            </a:r>
            <a:r>
              <a:rPr lang="fr-FR" sz="1800" dirty="0" smtClean="0"/>
              <a:t> en a réalisé 54 ce qui représente 31%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97" y="4681342"/>
            <a:ext cx="4231102" cy="1496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208" y="4102100"/>
            <a:ext cx="3548063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268760"/>
            <a:ext cx="1902718" cy="285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0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75036" y="188640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2014</a:t>
            </a:r>
            <a:br>
              <a:rPr lang="fr-FR" sz="2800" dirty="0" smtClean="0"/>
            </a:br>
            <a:r>
              <a:rPr lang="fr-FR" sz="2800" dirty="0" smtClean="0"/>
              <a:t>Les </a:t>
            </a:r>
            <a:r>
              <a:rPr lang="fr-FR" sz="2800" dirty="0" smtClean="0"/>
              <a:t>Interclubs équipe 2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07" y="201873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0" y="1541542"/>
            <a:ext cx="6012160" cy="3759665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dirty="0" smtClean="0"/>
              <a:t> Equipe 2 à Poligny le 17 Mai</a:t>
            </a:r>
          </a:p>
          <a:p>
            <a:pPr lvl="1">
              <a:buFont typeface="Wingdings" pitchFamily="2" charset="2"/>
              <a:buChar char="Ø"/>
            </a:pPr>
            <a:endParaRPr lang="fr-FR" dirty="0" smtClean="0"/>
          </a:p>
          <a:p>
            <a:pPr lvl="1">
              <a:buFont typeface="Wingdings" pitchFamily="2" charset="2"/>
              <a:buChar char="Ø"/>
            </a:pPr>
            <a:r>
              <a:rPr lang="fr-FR" sz="2400" dirty="0"/>
              <a:t>Belfort-</a:t>
            </a:r>
            <a:r>
              <a:rPr lang="fr-FR" sz="2400" dirty="0" err="1"/>
              <a:t>Athlé</a:t>
            </a:r>
            <a:r>
              <a:rPr lang="fr-FR" sz="2400" dirty="0"/>
              <a:t> a répondu présent avec 40% des Perfs.</a:t>
            </a:r>
          </a:p>
          <a:p>
            <a:pPr marL="457200" lvl="1" indent="0">
              <a:buNone/>
            </a:pPr>
            <a:endParaRPr lang="fr-FR" sz="2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400" dirty="0" smtClean="0"/>
              <a:t>Excellente ambiance sur le stade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491178"/>
            <a:ext cx="2664296" cy="4085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30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54" y="188640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242231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2014</a:t>
            </a:r>
            <a:br>
              <a:rPr lang="fr-FR" sz="2800" dirty="0" smtClean="0"/>
            </a:br>
            <a:r>
              <a:rPr lang="fr-FR" sz="2800" dirty="0" smtClean="0"/>
              <a:t>Principaux Résultats Sportif</a:t>
            </a:r>
            <a:endParaRPr lang="fr-FR" sz="2800" dirty="0"/>
          </a:p>
        </p:txBody>
      </p:sp>
      <p:sp>
        <p:nvSpPr>
          <p:cNvPr id="11" name="Espace réservé du contenu 1"/>
          <p:cNvSpPr>
            <a:spLocks noGrp="1"/>
          </p:cNvSpPr>
          <p:nvPr>
            <p:ph idx="1"/>
          </p:nvPr>
        </p:nvSpPr>
        <p:spPr>
          <a:xfrm>
            <a:off x="252454" y="1351385"/>
            <a:ext cx="8732722" cy="781471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Section Athlétisme du Lycée</a:t>
            </a:r>
          </a:p>
          <a:p>
            <a:pPr marL="457200" lvl="1" indent="0">
              <a:buNone/>
            </a:pPr>
            <a:endParaRPr lang="fr-FR" sz="2400" dirty="0" smtClean="0"/>
          </a:p>
          <a:p>
            <a:pPr marL="457200" lvl="1" indent="0">
              <a:buNone/>
            </a:pPr>
            <a:endParaRPr lang="fr-FR" sz="2400" dirty="0"/>
          </a:p>
          <a:p>
            <a:pPr lvl="2">
              <a:buFont typeface="Wingdings" pitchFamily="2" charset="2"/>
              <a:buChar char="Ø"/>
            </a:pPr>
            <a:endParaRPr lang="fr-FR" sz="10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80928"/>
            <a:ext cx="5293092" cy="394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contenu 1"/>
          <p:cNvSpPr txBox="1">
            <a:spLocks/>
          </p:cNvSpPr>
          <p:nvPr/>
        </p:nvSpPr>
        <p:spPr bwMode="auto">
          <a:xfrm>
            <a:off x="0" y="2150308"/>
            <a:ext cx="3383364" cy="4231019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fr-FR" sz="2000" kern="0" dirty="0" smtClean="0"/>
              <a:t>Créée et animée par Jean-Christophe Georget.</a:t>
            </a:r>
          </a:p>
          <a:p>
            <a:pPr marL="0" indent="0">
              <a:buFontTx/>
              <a:buNone/>
            </a:pPr>
            <a:endParaRPr lang="fr-FR" sz="2000" kern="0" dirty="0" smtClean="0"/>
          </a:p>
          <a:p>
            <a:pPr marL="0" indent="0">
              <a:buFontTx/>
              <a:buNone/>
            </a:pPr>
            <a:r>
              <a:rPr lang="fr-FR" sz="2000" kern="0" dirty="0" smtClean="0"/>
              <a:t>Participe régulièrement au Championnats de France UNSS.</a:t>
            </a:r>
          </a:p>
          <a:p>
            <a:pPr marL="0" indent="0">
              <a:buFontTx/>
              <a:buNone/>
            </a:pPr>
            <a:endParaRPr lang="fr-FR" sz="2000" kern="0" dirty="0" smtClean="0"/>
          </a:p>
          <a:p>
            <a:pPr marL="0" indent="0">
              <a:buFontTx/>
              <a:buNone/>
            </a:pPr>
            <a:r>
              <a:rPr lang="fr-FR" sz="2000" kern="0" dirty="0" smtClean="0"/>
              <a:t>Travail en relation étroite avec Belfort-</a:t>
            </a:r>
            <a:r>
              <a:rPr lang="fr-FR" sz="2000" kern="0" dirty="0" err="1" smtClean="0"/>
              <a:t>Atlhé</a:t>
            </a:r>
            <a:r>
              <a:rPr lang="fr-FR" sz="2000" kern="0" dirty="0" smtClean="0"/>
              <a:t>. Notamment avec l’intervention de plusieurs entraineurs.</a:t>
            </a:r>
            <a:endParaRPr lang="fr-FR" sz="2400" kern="0" dirty="0" smtClean="0"/>
          </a:p>
          <a:p>
            <a:pPr marL="457200" lvl="1" indent="0">
              <a:buFontTx/>
              <a:buNone/>
            </a:pPr>
            <a:endParaRPr lang="fr-FR" sz="2400" kern="0" dirty="0" smtClean="0"/>
          </a:p>
          <a:p>
            <a:pPr lvl="2">
              <a:buFont typeface="Wingdings" pitchFamily="2" charset="2"/>
              <a:buChar char="Ø"/>
            </a:pPr>
            <a:endParaRPr lang="fr-FR" sz="1000" kern="0" dirty="0" smtClean="0"/>
          </a:p>
        </p:txBody>
      </p:sp>
    </p:spTree>
    <p:extLst>
      <p:ext uri="{BB962C8B-B14F-4D97-AF65-F5344CB8AC3E}">
        <p14:creationId xmlns:p14="http://schemas.microsoft.com/office/powerpoint/2010/main" val="426595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440668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2014</a:t>
            </a:r>
            <a:br>
              <a:rPr lang="fr-FR" sz="2800" dirty="0" smtClean="0"/>
            </a:br>
            <a:r>
              <a:rPr lang="fr-FR" sz="2800" dirty="0" smtClean="0"/>
              <a:t>Saison 2014-2015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288" y="1541543"/>
            <a:ext cx="8229600" cy="5127545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sz="2400" dirty="0" smtClean="0"/>
              <a:t>Nous ont rejoints:</a:t>
            </a:r>
          </a:p>
          <a:p>
            <a:pPr marL="457200" lvl="1" indent="0">
              <a:buNone/>
            </a:pPr>
            <a:r>
              <a:rPr lang="fr-FR" sz="2400" dirty="0" smtClean="0"/>
              <a:t>Paul PRIEUR (ACAB)</a:t>
            </a:r>
          </a:p>
          <a:p>
            <a:pPr marL="457200" lvl="1" indent="0">
              <a:buNone/>
            </a:pPr>
            <a:r>
              <a:rPr lang="fr-FR" sz="2400" dirty="0" smtClean="0"/>
              <a:t>Céline GUISARD (Istres SPORT)</a:t>
            </a:r>
          </a:p>
          <a:p>
            <a:pPr marL="457200" lvl="1" indent="0">
              <a:buNone/>
            </a:pPr>
            <a:r>
              <a:rPr lang="fr-FR" sz="2400" dirty="0" err="1" smtClean="0"/>
              <a:t>Katharina</a:t>
            </a:r>
            <a:r>
              <a:rPr lang="fr-FR" sz="2400" dirty="0"/>
              <a:t> BUET (CO </a:t>
            </a:r>
            <a:r>
              <a:rPr lang="fr-FR" sz="2400" dirty="0" smtClean="0"/>
              <a:t>SAVIGNY-SUR-ORGE)</a:t>
            </a:r>
          </a:p>
          <a:p>
            <a:pPr lvl="1">
              <a:buFont typeface="Wingdings" pitchFamily="2" charset="2"/>
              <a:buChar char="Ø"/>
            </a:pPr>
            <a:endParaRPr lang="fr-FR" sz="2400" dirty="0" smtClean="0"/>
          </a:p>
          <a:p>
            <a:pPr marL="457200" lvl="1" indent="0">
              <a:buNone/>
            </a:pPr>
            <a:r>
              <a:rPr lang="fr-FR" sz="2400" dirty="0" smtClean="0"/>
              <a:t> Aurélie CHABOUDEZ en accord avec la section d’Audincourt.</a:t>
            </a:r>
          </a:p>
          <a:p>
            <a:pPr lvl="1">
              <a:buFont typeface="Wingdings" pitchFamily="2" charset="2"/>
              <a:buChar char="Ø"/>
            </a:pPr>
            <a:endParaRPr lang="fr-FR" sz="2400" dirty="0"/>
          </a:p>
          <a:p>
            <a:pPr lvl="1">
              <a:buFont typeface="Wingdings" pitchFamily="2" charset="2"/>
              <a:buChar char="Ø"/>
            </a:pPr>
            <a:r>
              <a:rPr lang="fr-FR" sz="2400" dirty="0" smtClean="0"/>
              <a:t>Célia </a:t>
            </a:r>
            <a:r>
              <a:rPr lang="fr-FR" sz="2400" dirty="0" err="1" smtClean="0"/>
              <a:t>Franchin</a:t>
            </a:r>
            <a:r>
              <a:rPr lang="fr-FR" sz="2400" dirty="0" smtClean="0"/>
              <a:t>, Jeune maman, continue l’aventure en région parisienne (PUC)</a:t>
            </a:r>
          </a:p>
          <a:p>
            <a:pPr lvl="1">
              <a:buFont typeface="Wingdings" pitchFamily="2" charset="2"/>
              <a:buChar char="Ø"/>
            </a:pPr>
            <a:endParaRPr lang="fr-FR" sz="2400" dirty="0"/>
          </a:p>
          <a:p>
            <a:pPr lvl="1">
              <a:buFont typeface="Wingdings" pitchFamily="2" charset="2"/>
              <a:buChar char="Ø"/>
            </a:pPr>
            <a:r>
              <a:rPr lang="fr-FR" sz="2400" dirty="0" smtClean="0"/>
              <a:t>Etat des licences par Stéphanie.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41913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440668"/>
            <a:ext cx="6364026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2014</a:t>
            </a:r>
            <a:br>
              <a:rPr lang="fr-FR" sz="2800" dirty="0" smtClean="0"/>
            </a:br>
            <a:r>
              <a:rPr lang="fr-FR" sz="2800" dirty="0" smtClean="0"/>
              <a:t>Les Actions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288" y="1844823"/>
            <a:ext cx="8229600" cy="4104457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dirty="0" smtClean="0"/>
              <a:t>Dans la continuité de 2013, achats de matériel :</a:t>
            </a:r>
          </a:p>
          <a:p>
            <a:pPr marL="457200" lvl="1" indent="0">
              <a:buNone/>
            </a:pPr>
            <a:r>
              <a:rPr lang="fr-FR" dirty="0" smtClean="0"/>
              <a:t>Disque, </a:t>
            </a:r>
            <a:r>
              <a:rPr lang="fr-FR" dirty="0"/>
              <a:t>j</a:t>
            </a:r>
            <a:r>
              <a:rPr lang="fr-FR" dirty="0" smtClean="0"/>
              <a:t>avelots, marteaux</a:t>
            </a:r>
            <a:r>
              <a:rPr lang="fr-FR" dirty="0"/>
              <a:t>, haies, toises , </a:t>
            </a:r>
            <a:r>
              <a:rPr lang="fr-FR" dirty="0" smtClean="0"/>
              <a:t>hectomètres, chronos, aussi bien en initiation que pour les compétitions.</a:t>
            </a:r>
          </a:p>
          <a:p>
            <a:pPr marL="457200" lvl="1" indent="0">
              <a:buNone/>
            </a:pPr>
            <a:endParaRPr lang="fr-FR" sz="1600" dirty="0" smtClean="0"/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 Responsables du matériel: </a:t>
            </a:r>
          </a:p>
          <a:p>
            <a:pPr lvl="2">
              <a:buFont typeface="Wingdings" pitchFamily="2" charset="2"/>
              <a:buChar char="Ø"/>
            </a:pPr>
            <a:r>
              <a:rPr lang="fr-FR" dirty="0" smtClean="0"/>
              <a:t>Thierry Bossez</a:t>
            </a:r>
          </a:p>
          <a:p>
            <a:pPr lvl="2">
              <a:buFont typeface="Wingdings" pitchFamily="2" charset="2"/>
              <a:buChar char="Ø"/>
            </a:pPr>
            <a:r>
              <a:rPr lang="fr-FR" dirty="0" smtClean="0"/>
              <a:t>François </a:t>
            </a:r>
            <a:r>
              <a:rPr lang="fr-FR" dirty="0" err="1" smtClean="0"/>
              <a:t>Roubeau</a:t>
            </a:r>
            <a:r>
              <a:rPr lang="fr-FR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670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507946"/>
            <a:ext cx="6364026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2014</a:t>
            </a:r>
            <a:br>
              <a:rPr lang="fr-FR" sz="2800" dirty="0" smtClean="0"/>
            </a:br>
            <a:r>
              <a:rPr lang="fr-FR" sz="2800" dirty="0" smtClean="0"/>
              <a:t>Les Actions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288" y="1844823"/>
            <a:ext cx="8229600" cy="4104457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dirty="0" smtClean="0"/>
              <a:t>Remplacement de la cage  de lancer marteaux/disques du terrain annexe.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/>
              <a:t> </a:t>
            </a:r>
            <a:r>
              <a:rPr lang="fr-FR" dirty="0" smtClean="0"/>
              <a:t>Investissement ville de Belfort, très bonne coopération avec le service des sports.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Permet l’utilisation en toute sécurité à l’entrainement et en compétition.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/>
              <a:t> </a:t>
            </a:r>
            <a:r>
              <a:rPr lang="fr-FR" dirty="0" smtClean="0"/>
              <a:t>Inaugurée en compétition par le record de Baraka </a:t>
            </a:r>
            <a:r>
              <a:rPr lang="fr-FR" dirty="0" err="1" smtClean="0"/>
              <a:t>Ahmadi</a:t>
            </a:r>
            <a:r>
              <a:rPr lang="fr-FR" dirty="0" smtClean="0"/>
              <a:t>  46m,03</a:t>
            </a:r>
          </a:p>
          <a:p>
            <a:pPr marL="457200" lvl="1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19780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440668"/>
            <a:ext cx="6364026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2014</a:t>
            </a:r>
            <a:br>
              <a:rPr lang="fr-FR" sz="2800" dirty="0" smtClean="0"/>
            </a:br>
            <a:r>
              <a:rPr lang="fr-FR" sz="2800" dirty="0" smtClean="0"/>
              <a:t>Les Actions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288" y="1844823"/>
            <a:ext cx="8229600" cy="4104457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dirty="0" smtClean="0"/>
              <a:t> Réforme des rythmes scolaires, implication de Belfort-</a:t>
            </a:r>
            <a:r>
              <a:rPr lang="fr-FR" dirty="0" err="1" smtClean="0"/>
              <a:t>Athlé</a:t>
            </a:r>
            <a:r>
              <a:rPr lang="fr-FR" dirty="0"/>
              <a:t> </a:t>
            </a:r>
            <a:r>
              <a:rPr lang="fr-FR" dirty="0" smtClean="0"/>
              <a:t>par des séances découvertes en  écoles primaires  une fois par semaine au 1</a:t>
            </a:r>
            <a:r>
              <a:rPr lang="fr-FR" baseline="30000" dirty="0" smtClean="0"/>
              <a:t>er</a:t>
            </a:r>
            <a:r>
              <a:rPr lang="fr-FR" dirty="0" smtClean="0"/>
              <a:t> et 3</a:t>
            </a:r>
            <a:r>
              <a:rPr lang="fr-FR" baseline="30000" dirty="0" smtClean="0"/>
              <a:t>e</a:t>
            </a:r>
            <a:r>
              <a:rPr lang="fr-FR" dirty="0" smtClean="0"/>
              <a:t> trimestre.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/>
              <a:t> </a:t>
            </a:r>
            <a:r>
              <a:rPr lang="fr-FR" dirty="0" smtClean="0"/>
              <a:t>Formation entraineurs (3)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/>
              <a:t> </a:t>
            </a:r>
            <a:r>
              <a:rPr lang="fr-FR" dirty="0" smtClean="0"/>
              <a:t>Formation officiels </a:t>
            </a:r>
            <a:r>
              <a:rPr lang="fr-FR" dirty="0" smtClean="0"/>
              <a:t>Régionaux (1)</a:t>
            </a:r>
          </a:p>
          <a:p>
            <a:pPr marL="457200" lvl="1" indent="0">
              <a:buNone/>
            </a:pPr>
            <a:r>
              <a:rPr lang="fr-FR" dirty="0" smtClean="0"/>
              <a:t> Appel </a:t>
            </a:r>
            <a:r>
              <a:rPr lang="fr-FR" dirty="0"/>
              <a:t>à candidatures pour </a:t>
            </a:r>
            <a:r>
              <a:rPr lang="fr-FR" dirty="0" smtClean="0"/>
              <a:t>2015. </a:t>
            </a:r>
          </a:p>
          <a:p>
            <a:pPr marL="457200" lvl="1" indent="0">
              <a:buNone/>
            </a:pPr>
            <a:endParaRPr lang="fr-FR" dirty="0"/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 </a:t>
            </a:r>
            <a:r>
              <a:rPr lang="fr-FR" dirty="0" smtClean="0"/>
              <a:t>Tombola de la fête des mères.</a:t>
            </a:r>
          </a:p>
        </p:txBody>
      </p:sp>
    </p:spTree>
    <p:extLst>
      <p:ext uri="{BB962C8B-B14F-4D97-AF65-F5344CB8AC3E}">
        <p14:creationId xmlns:p14="http://schemas.microsoft.com/office/powerpoint/2010/main" val="109771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3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88640"/>
            <a:ext cx="6364026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2014</a:t>
            </a:r>
            <a:br>
              <a:rPr lang="fr-FR" sz="2800" dirty="0" smtClean="0"/>
            </a:br>
            <a:r>
              <a:rPr lang="fr-FR" sz="2800" dirty="0" smtClean="0"/>
              <a:t>Les Actions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288" y="1844823"/>
            <a:ext cx="8229600" cy="4104457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  Dossier de subvention CNDS</a:t>
            </a:r>
          </a:p>
          <a:p>
            <a:pPr marL="457200" lvl="1" indent="0">
              <a:buNone/>
            </a:pPr>
            <a:endParaRPr lang="fr-FR" dirty="0" smtClean="0"/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 Achat de matériel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 Fonctionnement Ecole d’Athlétisme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 Soutien à la pratique Handisport</a:t>
            </a:r>
          </a:p>
        </p:txBody>
      </p:sp>
    </p:spTree>
    <p:extLst>
      <p:ext uri="{BB962C8B-B14F-4D97-AF65-F5344CB8AC3E}">
        <p14:creationId xmlns:p14="http://schemas.microsoft.com/office/powerpoint/2010/main" val="26106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242231"/>
            <a:ext cx="6192688" cy="756084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2014</a:t>
            </a:r>
            <a:br>
              <a:rPr lang="fr-FR" sz="2800" dirty="0" smtClean="0"/>
            </a:br>
            <a:r>
              <a:rPr lang="fr-FR" sz="2800" dirty="0" smtClean="0"/>
              <a:t>Les Actions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188640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797564"/>
            <a:ext cx="6244548" cy="329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contenu 1"/>
          <p:cNvSpPr>
            <a:spLocks noGrp="1"/>
          </p:cNvSpPr>
          <p:nvPr>
            <p:ph idx="1"/>
          </p:nvPr>
        </p:nvSpPr>
        <p:spPr>
          <a:xfrm>
            <a:off x="611560" y="1381502"/>
            <a:ext cx="8229600" cy="1529147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dirty="0" smtClean="0"/>
              <a:t>  </a:t>
            </a:r>
            <a:r>
              <a:rPr lang="fr-FR" sz="2400" dirty="0" smtClean="0"/>
              <a:t>Le site internet Belfort-</a:t>
            </a:r>
            <a:r>
              <a:rPr lang="fr-FR" sz="2400" dirty="0" err="1" smtClean="0"/>
              <a:t>Athlé</a:t>
            </a:r>
            <a:r>
              <a:rPr lang="fr-FR" sz="2400" dirty="0" smtClean="0"/>
              <a:t>, créé en septembre 2013 a bien fonctionné tout au long de la saison.</a:t>
            </a:r>
          </a:p>
          <a:p>
            <a:pPr lvl="1">
              <a:buFont typeface="Wingdings" pitchFamily="2" charset="2"/>
              <a:buChar char="Ø"/>
            </a:pPr>
            <a:r>
              <a:rPr lang="fr-FR" sz="2400" dirty="0" smtClean="0"/>
              <a:t>Beaucoup de contact pour les nouvelles inscriptions.</a:t>
            </a:r>
          </a:p>
        </p:txBody>
      </p:sp>
    </p:spTree>
    <p:extLst>
      <p:ext uri="{BB962C8B-B14F-4D97-AF65-F5344CB8AC3E}">
        <p14:creationId xmlns:p14="http://schemas.microsoft.com/office/powerpoint/2010/main" val="171344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09" y="2450013"/>
            <a:ext cx="5348469" cy="374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242231"/>
            <a:ext cx="6192688" cy="756084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2014</a:t>
            </a:r>
            <a:br>
              <a:rPr lang="fr-FR" sz="2800" dirty="0" smtClean="0"/>
            </a:br>
            <a:r>
              <a:rPr lang="fr-FR" sz="2800" dirty="0" smtClean="0"/>
              <a:t>Les Actions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188640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space réservé du contenu 1"/>
          <p:cNvSpPr>
            <a:spLocks noGrp="1"/>
          </p:cNvSpPr>
          <p:nvPr>
            <p:ph idx="1"/>
          </p:nvPr>
        </p:nvSpPr>
        <p:spPr>
          <a:xfrm>
            <a:off x="254152" y="1381503"/>
            <a:ext cx="8710336" cy="895370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dirty="0" smtClean="0"/>
              <a:t>  </a:t>
            </a:r>
            <a:r>
              <a:rPr lang="fr-FR" sz="2400" dirty="0" smtClean="0"/>
              <a:t>L’objectif 2015, plus de réactivité et plus d’informations, notamment dans la rubrique vie du club.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012160" y="2636912"/>
            <a:ext cx="2592288" cy="175432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fr-FR" dirty="0" smtClean="0"/>
              <a:t>Infos compétitions</a:t>
            </a:r>
          </a:p>
          <a:p>
            <a:endParaRPr lang="fr-FR" dirty="0" smtClean="0"/>
          </a:p>
          <a:p>
            <a:r>
              <a:rPr lang="fr-FR" dirty="0" smtClean="0"/>
              <a:t>Organisation des entrainements</a:t>
            </a:r>
          </a:p>
          <a:p>
            <a:endParaRPr lang="fr-FR" dirty="0"/>
          </a:p>
          <a:p>
            <a:r>
              <a:rPr lang="fr-FR" dirty="0" smtClean="0"/>
              <a:t>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241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88640"/>
            <a:ext cx="6364026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2014</a:t>
            </a:r>
            <a:br>
              <a:rPr lang="fr-FR" sz="2800" dirty="0" smtClean="0"/>
            </a:br>
            <a:r>
              <a:rPr lang="fr-FR" sz="2800" dirty="0" smtClean="0"/>
              <a:t>Les Actions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288" y="1628800"/>
            <a:ext cx="8229600" cy="4536504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dirty="0" smtClean="0"/>
              <a:t> Organisation de l’entrainement des Jeunes.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Le constat 2013: </a:t>
            </a:r>
          </a:p>
          <a:p>
            <a:pPr marL="457200" lvl="1" indent="0">
              <a:buNone/>
            </a:pPr>
            <a:r>
              <a:rPr lang="fr-FR" sz="2400" dirty="0" smtClean="0"/>
              <a:t>Un groupe important de benjamins et minimes pour un ou deux entraineurs, trop d’attente sur les disciplines techniques. </a:t>
            </a:r>
          </a:p>
          <a:p>
            <a:pPr marL="457200" lvl="1" indent="0">
              <a:buNone/>
            </a:pPr>
            <a:r>
              <a:rPr lang="fr-FR" sz="2400" dirty="0" smtClean="0"/>
              <a:t>Difficulté de faire découvrir l’ensemble des richesses de l’athlétisme.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/>
              <a:t> </a:t>
            </a:r>
            <a:r>
              <a:rPr lang="fr-FR" dirty="0" smtClean="0"/>
              <a:t>Depuis septembre</a:t>
            </a:r>
            <a:r>
              <a:rPr lang="fr-FR" sz="2400" dirty="0" smtClean="0"/>
              <a:t>, suite aux propositions de Boris </a:t>
            </a:r>
            <a:r>
              <a:rPr lang="fr-FR" sz="2400" dirty="0" err="1" smtClean="0"/>
              <a:t>Cuenot</a:t>
            </a:r>
            <a:r>
              <a:rPr lang="fr-FR" sz="2400" dirty="0" smtClean="0"/>
              <a:t>, et grâce à l’implication de 8 entraineurs, nous avons mis en place le mardi soir un système d’entrainement par sous-groupes.</a:t>
            </a:r>
          </a:p>
          <a:p>
            <a:pPr marL="457200" lvl="1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40701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1481</TotalTime>
  <Words>1137</Words>
  <Application>Microsoft Office PowerPoint</Application>
  <PresentationFormat>Affichage à l'écran (4:3)</PresentationFormat>
  <Paragraphs>180</Paragraphs>
  <Slides>23</Slides>
  <Notes>5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4" baseType="lpstr">
      <vt:lpstr>Modèle par défaut</vt:lpstr>
      <vt:lpstr>AG 2014 Rapport  moral et sportif</vt:lpstr>
      <vt:lpstr>AG 2014 Les Actions</vt:lpstr>
      <vt:lpstr>AG 2014 Les Actions</vt:lpstr>
      <vt:lpstr>AG 2014 Les Actions</vt:lpstr>
      <vt:lpstr>AG 2014 Les Actions</vt:lpstr>
      <vt:lpstr>AG 2014 Les Actions</vt:lpstr>
      <vt:lpstr>AG 2014 Les Actions</vt:lpstr>
      <vt:lpstr>AG 2014 Les Actions</vt:lpstr>
      <vt:lpstr>AG 2014 Les Actions</vt:lpstr>
      <vt:lpstr>AG 2014 Les Actions</vt:lpstr>
      <vt:lpstr>Saison 2013/2014 5 compétitions au Stade SERZIAN</vt:lpstr>
      <vt:lpstr>Prévisions 2014/2015 7 compétitions au Stade SERZIAN</vt:lpstr>
      <vt:lpstr>AG 2014 Quelques chiffres</vt:lpstr>
      <vt:lpstr>AG 2014 Principaux Résultats Sportifs</vt:lpstr>
      <vt:lpstr>AG 2014 Principaux Résultats Sportifs</vt:lpstr>
      <vt:lpstr>AG 2014 Principaux Résultats Sportifs</vt:lpstr>
      <vt:lpstr>AG 2014 Principaux Résultats Sportifs</vt:lpstr>
      <vt:lpstr>AG 2014 Principaux Résultats Sportif</vt:lpstr>
      <vt:lpstr>AG 2014 Principaux Résultats Sportifs</vt:lpstr>
      <vt:lpstr>AG 2014 Les Interclubs</vt:lpstr>
      <vt:lpstr>AG 2014 Les Interclubs équipe 2</vt:lpstr>
      <vt:lpstr>AG 2014 Principaux Résultats Sportif</vt:lpstr>
      <vt:lpstr>AG 2014 Saison 2014-2015</vt:lpstr>
    </vt:vector>
  </TitlesOfParts>
  <Company>PSA PEUGEOT CITROEN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Nombres de licenciés</dc:title>
  <dc:creator>P523457</dc:creator>
  <cp:lastModifiedBy>PASCAL SIMON - P523457</cp:lastModifiedBy>
  <cp:revision>145</cp:revision>
  <dcterms:created xsi:type="dcterms:W3CDTF">2010-11-27T15:26:46Z</dcterms:created>
  <dcterms:modified xsi:type="dcterms:W3CDTF">2014-11-29T15:26:13Z</dcterms:modified>
</cp:coreProperties>
</file>